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sldIdLst>
    <p:sldId id="1275" r:id="rId2"/>
    <p:sldId id="3518" r:id="rId3"/>
    <p:sldId id="3519" r:id="rId4"/>
    <p:sldId id="3525" r:id="rId5"/>
    <p:sldId id="3522" r:id="rId6"/>
    <p:sldId id="3526" r:id="rId7"/>
    <p:sldId id="3527" r:id="rId8"/>
    <p:sldId id="3521" r:id="rId9"/>
    <p:sldId id="2646" r:id="rId10"/>
    <p:sldId id="2647" r:id="rId11"/>
    <p:sldId id="890" r:id="rId12"/>
    <p:sldId id="3530" r:id="rId13"/>
    <p:sldId id="728" r:id="rId14"/>
    <p:sldId id="2506" r:id="rId15"/>
    <p:sldId id="3513" r:id="rId16"/>
    <p:sldId id="2546" r:id="rId17"/>
    <p:sldId id="2569" r:id="rId18"/>
    <p:sldId id="2376" r:id="rId19"/>
    <p:sldId id="3531" r:id="rId20"/>
    <p:sldId id="3533" r:id="rId21"/>
    <p:sldId id="3510" r:id="rId22"/>
    <p:sldId id="934" r:id="rId23"/>
    <p:sldId id="2616" r:id="rId24"/>
  </p:sldIdLst>
  <p:sldSz cx="9144000" cy="6858000" type="screen4x3"/>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C7A"/>
    <a:srgbClr val="009798"/>
    <a:srgbClr val="35A8B1"/>
    <a:srgbClr val="41BBC6"/>
    <a:srgbClr val="FFFFFF"/>
    <a:srgbClr val="FFCCCC"/>
    <a:srgbClr val="FF5B5B"/>
    <a:srgbClr val="7B6CA6"/>
    <a:srgbClr val="394754"/>
    <a:srgbClr val="E9D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6" autoAdjust="0"/>
    <p:restoredTop sz="93225" autoAdjust="0"/>
  </p:normalViewPr>
  <p:slideViewPr>
    <p:cSldViewPr showGuides="1">
      <p:cViewPr varScale="1">
        <p:scale>
          <a:sx n="89" d="100"/>
          <a:sy n="89" d="100"/>
        </p:scale>
        <p:origin x="90" y="132"/>
      </p:cViewPr>
      <p:guideLst>
        <p:guide orient="horz" pos="2069"/>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50"/>
      </c:doughnutChart>
    </c:plotArea>
    <c:plotVisOnly val="1"/>
    <c:dispBlanksAs val="zero"/>
    <c:showDLblsOverMax val="0"/>
  </c:chart>
  <c:txPr>
    <a:bodyPr/>
    <a:lstStyle/>
    <a:p>
      <a:pPr>
        <a:defRPr sz="1800"/>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rotY val="0"/>
      <c:rAngAx val="0"/>
    </c:view3D>
    <c:floor>
      <c:thickness val="0"/>
    </c:floor>
    <c:sideWall>
      <c:thickness val="0"/>
    </c:sideWall>
    <c:backWall>
      <c:thickness val="0"/>
    </c:backWall>
    <c:plotArea>
      <c:layout>
        <c:manualLayout>
          <c:layoutTarget val="inner"/>
          <c:xMode val="edge"/>
          <c:yMode val="edge"/>
          <c:x val="0.11099102015484856"/>
          <c:y val="6.928793626105037E-2"/>
          <c:w val="0.76692244922978048"/>
          <c:h val="0.85827467582966976"/>
        </c:manualLayout>
      </c:layout>
      <c:pie3DChart>
        <c:varyColors val="1"/>
        <c:ser>
          <c:idx val="0"/>
          <c:order val="0"/>
          <c:tx>
            <c:strRef>
              <c:f>Sheet1!$B$1</c:f>
              <c:strCache>
                <c:ptCount val="1"/>
                <c:pt idx="0">
                  <c:v>Sales</c:v>
                </c:pt>
              </c:strCache>
            </c:strRef>
          </c:tx>
          <c:spPr>
            <a:effectLst>
              <a:outerShdw blurRad="50800" dist="38100" dir="2700000" algn="tl" rotWithShape="0">
                <a:prstClr val="black">
                  <a:alpha val="18000"/>
                </a:prstClr>
              </a:outerShdw>
            </a:effectLst>
            <a:scene3d>
              <a:camera prst="orthographicFront"/>
              <a:lightRig rig="threePt" dir="t"/>
            </a:scene3d>
            <a:sp3d>
              <a:bevelT w="203200" h="184150"/>
            </a:sp3d>
          </c:spPr>
          <c:dPt>
            <c:idx val="0"/>
            <c:bubble3D val="0"/>
            <c:spPr>
              <a:solidFill>
                <a:schemeClr val="accent6"/>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1-28AD-419E-92E5-FFE780CFEE1F}"/>
              </c:ext>
            </c:extLst>
          </c:dPt>
          <c:dPt>
            <c:idx val="1"/>
            <c:bubble3D val="0"/>
            <c:spPr>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2700000" scaled="1"/>
                <a:tileRect/>
              </a:gra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3-28AD-419E-92E5-FFE780CFEE1F}"/>
              </c:ext>
            </c:extLst>
          </c:dPt>
          <c:dPt>
            <c:idx val="2"/>
            <c:bubble3D val="0"/>
            <c:spPr>
              <a:solidFill>
                <a:schemeClr val="accent5">
                  <a:lumMod val="75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5-28AD-419E-92E5-FFE780CFEE1F}"/>
              </c:ext>
            </c:extLst>
          </c:dPt>
          <c:dPt>
            <c:idx val="3"/>
            <c:bubble3D val="0"/>
            <c:spPr>
              <a:solidFill>
                <a:srgbClr val="A4AAB4"/>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7-28AD-419E-92E5-FFE780CFEE1F}"/>
              </c:ext>
            </c:extLst>
          </c:dPt>
          <c:dPt>
            <c:idx val="4"/>
            <c:bubble3D val="0"/>
            <c:spPr>
              <a:solidFill>
                <a:schemeClr val="accent4">
                  <a:lumMod val="50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9-28AD-419E-92E5-FFE780CFEE1F}"/>
              </c:ext>
            </c:extLst>
          </c:dPt>
          <c:dPt>
            <c:idx val="5"/>
            <c:bubble3D val="0"/>
            <c:spPr>
              <a:solidFill>
                <a:schemeClr val="accent6">
                  <a:lumMod val="75000"/>
                </a:schemeClr>
              </a:solidFill>
              <a:effectLst>
                <a:outerShdw blurRad="50800" dist="38100" dir="2700000" algn="tl" rotWithShape="0">
                  <a:prstClr val="black">
                    <a:alpha val="18000"/>
                  </a:prstClr>
                </a:outerShdw>
              </a:effectLst>
              <a:scene3d>
                <a:camera prst="orthographicFront"/>
                <a:lightRig rig="threePt" dir="t"/>
              </a:scene3d>
              <a:sp3d>
                <a:bevelT w="203200" h="184150"/>
              </a:sp3d>
            </c:spPr>
            <c:extLst>
              <c:ext xmlns:c16="http://schemas.microsoft.com/office/drawing/2014/chart" uri="{C3380CC4-5D6E-409C-BE32-E72D297353CC}">
                <c16:uniqueId val="{0000000B-752F-4190-BBC3-8AD484A3DD75}"/>
              </c:ext>
            </c:extLst>
          </c:dPt>
          <c:dLbls>
            <c:dLbl>
              <c:idx val="0"/>
              <c:delete val="1"/>
              <c:extLst>
                <c:ext xmlns:c15="http://schemas.microsoft.com/office/drawing/2012/chart" uri="{CE6537A1-D6FC-4f65-9D91-7224C49458BB}"/>
                <c:ext xmlns:c16="http://schemas.microsoft.com/office/drawing/2014/chart" uri="{C3380CC4-5D6E-409C-BE32-E72D297353CC}">
                  <c16:uniqueId val="{00000001-28AD-419E-92E5-FFE780CFEE1F}"/>
                </c:ext>
              </c:extLst>
            </c:dLbl>
            <c:dLbl>
              <c:idx val="1"/>
              <c:layout>
                <c:manualLayout>
                  <c:x val="-0.14230462961232801"/>
                  <c:y val="7.4441553148698755E-2"/>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dirty="0" smtClean="0"/>
                      <a:t>Professor </a:t>
                    </a:r>
                    <a:r>
                      <a:rPr lang="en-US" altLang="zh-TW" baseline="0" dirty="0"/>
                      <a:t>
</a:t>
                    </a:r>
                    <a:fld id="{9D7F8FDA-BF26-47B1-B541-B35047333A1F}"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28AD-419E-92E5-FFE780CFEE1F}"/>
                </c:ext>
              </c:extLst>
            </c:dLbl>
            <c:dLbl>
              <c:idx val="2"/>
              <c:layout>
                <c:manualLayout>
                  <c:x val="-0.13379111046589354"/>
                  <c:y val="2.8631297644007295E-2"/>
                </c:manualLayout>
              </c:layout>
              <c:tx>
                <c:rich>
                  <a:bodyPr/>
                  <a:lstStyle/>
                  <a:p>
                    <a:pPr>
                      <a:lnSpc>
                        <a:spcPct val="90000"/>
                      </a:lnSpc>
                      <a:defRPr sz="1400">
                        <a:solidFill>
                          <a:schemeClr val="tx1"/>
                        </a:solidFill>
                        <a:latin typeface="Microsoft YaHei" pitchFamily="34" charset="-122"/>
                        <a:ea typeface="Microsoft YaHei" pitchFamily="34" charset="-122"/>
                      </a:defRPr>
                    </a:pPr>
                    <a:r>
                      <a:rPr lang="en-US" altLang="zh-TW" baseline="0" dirty="0" smtClean="0">
                        <a:solidFill>
                          <a:schemeClr val="tx1"/>
                        </a:solidFill>
                      </a:rPr>
                      <a:t>Associate professor </a:t>
                    </a:r>
                    <a:r>
                      <a:rPr lang="en-US" altLang="zh-TW" baseline="0" dirty="0">
                        <a:solidFill>
                          <a:schemeClr val="tx1"/>
                        </a:solidFill>
                      </a:rPr>
                      <a:t>
</a:t>
                    </a:r>
                    <a:fld id="{BC0FBA7C-FADB-4905-BFF7-F3757E5EF390}" type="PERCENTAGE">
                      <a:rPr lang="en-US" altLang="zh-TW" baseline="0">
                        <a:solidFill>
                          <a:schemeClr val="tx1"/>
                        </a:solidFill>
                      </a:rPr>
                      <a:pPr>
                        <a:lnSpc>
                          <a:spcPct val="90000"/>
                        </a:lnSpc>
                        <a:defRPr sz="1400">
                          <a:solidFill>
                            <a:schemeClr val="tx1"/>
                          </a:solidFill>
                          <a:latin typeface="Microsoft YaHei" pitchFamily="34" charset="-122"/>
                          <a:ea typeface="Microsoft YaHei" pitchFamily="34" charset="-122"/>
                        </a:defRPr>
                      </a:pPr>
                      <a:t>[百分比]</a:t>
                    </a:fld>
                    <a:endParaRPr lang="en-US" altLang="zh-TW" baseline="0" dirty="0">
                      <a:solidFill>
                        <a:schemeClr val="tx1"/>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8AD-419E-92E5-FFE780CFEE1F}"/>
                </c:ext>
              </c:extLst>
            </c:dLbl>
            <c:dLbl>
              <c:idx val="3"/>
              <c:layout>
                <c:manualLayout>
                  <c:x val="-0.18638810752073048"/>
                  <c:y val="-0.14734134749122085"/>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smtClean="0"/>
                      <a:t>Assistant professor </a:t>
                    </a:r>
                    <a:r>
                      <a:rPr lang="en-US" altLang="zh-TW" baseline="0" dirty="0"/>
                      <a:t>
</a:t>
                    </a:r>
                    <a:fld id="{8494B0F2-5F23-4EF4-829B-A9D85A324C2C}"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28AD-419E-92E5-FFE780CFEE1F}"/>
                </c:ext>
              </c:extLst>
            </c:dLbl>
            <c:dLbl>
              <c:idx val="4"/>
              <c:layout>
                <c:manualLayout>
                  <c:x val="-0.10768081705636057"/>
                  <c:y val="-0.24295429671148225"/>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smtClean="0"/>
                      <a:t>Lecturer </a:t>
                    </a:r>
                    <a:r>
                      <a:rPr lang="en-US" altLang="zh-TW" baseline="0" dirty="0"/>
                      <a:t>
</a:t>
                    </a:r>
                    <a:fld id="{C962E8B8-1C2A-4213-8215-8254AC988155}"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28AD-419E-92E5-FFE780CFEE1F}"/>
                </c:ext>
              </c:extLst>
            </c:dLbl>
            <c:dLbl>
              <c:idx val="5"/>
              <c:layout>
                <c:manualLayout>
                  <c:x val="0.2327346607432782"/>
                  <c:y val="-8.7072920112094235E-2"/>
                </c:manualLayout>
              </c:layout>
              <c:tx>
                <c:rich>
                  <a:bodyPr/>
                  <a:lstStyle/>
                  <a:p>
                    <a:pPr>
                      <a:lnSpc>
                        <a:spcPct val="90000"/>
                      </a:lnSpc>
                      <a:defRPr sz="1400">
                        <a:solidFill>
                          <a:schemeClr val="bg1"/>
                        </a:solidFill>
                        <a:latin typeface="Microsoft YaHei" pitchFamily="34" charset="-122"/>
                        <a:ea typeface="Microsoft YaHei" pitchFamily="34" charset="-122"/>
                      </a:defRPr>
                    </a:pPr>
                    <a:r>
                      <a:rPr lang="en-US" altLang="zh-TW" baseline="0" dirty="0" smtClean="0"/>
                      <a:t>None </a:t>
                    </a:r>
                    <a:r>
                      <a:rPr lang="en-US" altLang="zh-TW" baseline="0" dirty="0"/>
                      <a:t>
</a:t>
                    </a:r>
                    <a:fld id="{F7A2C2A7-F479-4983-A1AF-E6F2D274F29F}" type="PERCENTAGE">
                      <a:rPr lang="en-US" altLang="zh-TW" baseline="0"/>
                      <a:pPr>
                        <a:lnSpc>
                          <a:spcPct val="90000"/>
                        </a:lnSpc>
                        <a:defRPr sz="1400">
                          <a:solidFill>
                            <a:schemeClr val="bg1"/>
                          </a:solidFill>
                          <a:latin typeface="Microsoft YaHei" pitchFamily="34" charset="-122"/>
                          <a:ea typeface="Microsoft YaHei" pitchFamily="34" charset="-122"/>
                        </a:defRPr>
                      </a:pPr>
                      <a:t>[百分比]</a:t>
                    </a:fld>
                    <a:endParaRPr lang="en-US" altLang="zh-TW"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52F-4190-BBC3-8AD484A3DD75}"/>
                </c:ext>
              </c:extLst>
            </c:dLbl>
            <c:spPr>
              <a:noFill/>
              <a:ln>
                <a:noFill/>
              </a:ln>
              <a:effectLst/>
            </c:spPr>
            <c:txPr>
              <a:bodyPr/>
              <a:lstStyle/>
              <a:p>
                <a:pPr>
                  <a:defRPr sz="1400">
                    <a:solidFill>
                      <a:schemeClr val="bg1"/>
                    </a:solidFill>
                    <a:latin typeface="Microsoft YaHei" pitchFamily="34" charset="-122"/>
                    <a:ea typeface="Microsoft YaHei" pitchFamily="34" charset="-122"/>
                  </a:defRPr>
                </a:pPr>
                <a:endParaRPr lang="zh-TW"/>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人員類別 </c:v>
                </c:pt>
                <c:pt idx="1">
                  <c:v>教授</c:v>
                </c:pt>
                <c:pt idx="2">
                  <c:v>副教授</c:v>
                </c:pt>
                <c:pt idx="3">
                  <c:v>助理教授</c:v>
                </c:pt>
                <c:pt idx="4">
                  <c:v>講師</c:v>
                </c:pt>
                <c:pt idx="5">
                  <c:v>未具教職</c:v>
                </c:pt>
              </c:strCache>
            </c:strRef>
          </c:cat>
          <c:val>
            <c:numRef>
              <c:f>Sheet1!$B$2:$B$7</c:f>
              <c:numCache>
                <c:formatCode>General</c:formatCode>
                <c:ptCount val="6"/>
                <c:pt idx="0">
                  <c:v>0</c:v>
                </c:pt>
                <c:pt idx="1">
                  <c:v>32</c:v>
                </c:pt>
                <c:pt idx="2">
                  <c:v>29</c:v>
                </c:pt>
                <c:pt idx="3">
                  <c:v>45</c:v>
                </c:pt>
                <c:pt idx="4">
                  <c:v>20</c:v>
                </c:pt>
                <c:pt idx="5">
                  <c:v>156</c:v>
                </c:pt>
              </c:numCache>
            </c:numRef>
          </c:val>
          <c:extLst>
            <c:ext xmlns:c16="http://schemas.microsoft.com/office/drawing/2014/chart" uri="{C3380CC4-5D6E-409C-BE32-E72D297353CC}">
              <c16:uniqueId val="{0000000B-28AD-419E-92E5-FFE780CFEE1F}"/>
            </c:ext>
          </c:extLst>
        </c:ser>
        <c:dLbls>
          <c:showLegendKey val="0"/>
          <c:showVal val="0"/>
          <c:showCatName val="0"/>
          <c:showSerName val="0"/>
          <c:showPercent val="0"/>
          <c:showBubbleSize val="0"/>
          <c:showLeaderLines val="0"/>
        </c:dLbls>
      </c:pie3DChart>
    </c:plotArea>
    <c:plotVisOnly val="1"/>
    <c:dispBlanksAs val="zero"/>
    <c:showDLblsOverMax val="0"/>
  </c:chart>
  <c:txPr>
    <a:bodyPr/>
    <a:lstStyle/>
    <a:p>
      <a:pPr>
        <a:defRPr sz="1800" b="1">
          <a:latin typeface="標楷體" pitchFamily="65" charset="-120"/>
          <a:ea typeface="標楷體" pitchFamily="65" charset="-120"/>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r>
              <a:rPr lang="en-US" dirty="0"/>
              <a:t>2005-2022</a:t>
            </a:r>
            <a:r>
              <a:rPr lang="zh-TW" dirty="0"/>
              <a:t>台灣腎臟移植情況</a:t>
            </a:r>
            <a:r>
              <a:rPr lang="en-US" dirty="0" smtClean="0"/>
              <a:t>(</a:t>
            </a:r>
            <a:r>
              <a:rPr lang="zh-TW" altLang="en-US" dirty="0" smtClean="0"/>
              <a:t>不含境外</a:t>
            </a:r>
            <a:r>
              <a:rPr lang="en-US" dirty="0" smtClean="0"/>
              <a:t>)</a:t>
            </a:r>
            <a:endParaRPr lang="zh-TW" dirty="0"/>
          </a:p>
        </c:rich>
      </c:tx>
      <c:layout>
        <c:manualLayout>
          <c:xMode val="edge"/>
          <c:yMode val="edge"/>
          <c:x val="0.35032287295744458"/>
          <c:y val="2.064043495518154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endParaRPr lang="zh-TW"/>
        </a:p>
      </c:txPr>
    </c:title>
    <c:autoTitleDeleted val="0"/>
    <c:plotArea>
      <c:layout/>
      <c:barChart>
        <c:barDir val="col"/>
        <c:grouping val="clustered"/>
        <c:varyColors val="0"/>
        <c:ser>
          <c:idx val="0"/>
          <c:order val="0"/>
          <c:tx>
            <c:strRef>
              <c:f>工作表2!$A$9</c:f>
              <c:strCache>
                <c:ptCount val="1"/>
                <c:pt idx="0">
                  <c:v>屍腎</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j-lt"/>
                    <a:ea typeface="標楷體" panose="03000509000000000000" pitchFamily="65" charset="-120"/>
                    <a:cs typeface="Times New Roman" panose="02020603050405020304" pitchFamily="18" charset="0"/>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工作表2!$B$8:$S$8</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工作表2!$B$9:$S$9</c:f>
              <c:numCache>
                <c:formatCode>General</c:formatCode>
                <c:ptCount val="18"/>
                <c:pt idx="0">
                  <c:v>233</c:v>
                </c:pt>
                <c:pt idx="1">
                  <c:v>192</c:v>
                </c:pt>
                <c:pt idx="2">
                  <c:v>178</c:v>
                </c:pt>
                <c:pt idx="3">
                  <c:v>198</c:v>
                </c:pt>
                <c:pt idx="4">
                  <c:v>227</c:v>
                </c:pt>
                <c:pt idx="5">
                  <c:v>184</c:v>
                </c:pt>
                <c:pt idx="6">
                  <c:v>246</c:v>
                </c:pt>
                <c:pt idx="7">
                  <c:v>189</c:v>
                </c:pt>
                <c:pt idx="8">
                  <c:v>192</c:v>
                </c:pt>
                <c:pt idx="9">
                  <c:v>213</c:v>
                </c:pt>
                <c:pt idx="10">
                  <c:v>198</c:v>
                </c:pt>
                <c:pt idx="11">
                  <c:v>187</c:v>
                </c:pt>
                <c:pt idx="12">
                  <c:v>212</c:v>
                </c:pt>
                <c:pt idx="13">
                  <c:v>171</c:v>
                </c:pt>
                <c:pt idx="14">
                  <c:v>243</c:v>
                </c:pt>
                <c:pt idx="15">
                  <c:v>238</c:v>
                </c:pt>
                <c:pt idx="16">
                  <c:v>209</c:v>
                </c:pt>
                <c:pt idx="17">
                  <c:v>173</c:v>
                </c:pt>
              </c:numCache>
            </c:numRef>
          </c:val>
          <c:extLst>
            <c:ext xmlns:c16="http://schemas.microsoft.com/office/drawing/2014/chart" uri="{C3380CC4-5D6E-409C-BE32-E72D297353CC}">
              <c16:uniqueId val="{00000000-5A99-418E-8CC2-F0947DC126CD}"/>
            </c:ext>
          </c:extLst>
        </c:ser>
        <c:ser>
          <c:idx val="1"/>
          <c:order val="1"/>
          <c:tx>
            <c:strRef>
              <c:f>工作表2!$A$10</c:f>
              <c:strCache>
                <c:ptCount val="1"/>
                <c:pt idx="0">
                  <c:v>活腎</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j-lt"/>
                    <a:ea typeface="標楷體" panose="03000509000000000000" pitchFamily="65" charset="-120"/>
                    <a:cs typeface="Times New Roman" panose="02020603050405020304" pitchFamily="18" charset="0"/>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工作表2!$B$8:$S$8</c:f>
              <c:numCache>
                <c:formatCode>General</c:formatCode>
                <c:ptCount val="18"/>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numCache>
            </c:numRef>
          </c:cat>
          <c:val>
            <c:numRef>
              <c:f>工作表2!$B$10:$S$10</c:f>
              <c:numCache>
                <c:formatCode>General</c:formatCode>
                <c:ptCount val="18"/>
                <c:pt idx="0">
                  <c:v>89</c:v>
                </c:pt>
                <c:pt idx="1">
                  <c:v>82</c:v>
                </c:pt>
                <c:pt idx="2">
                  <c:v>68</c:v>
                </c:pt>
                <c:pt idx="3">
                  <c:v>89</c:v>
                </c:pt>
                <c:pt idx="4">
                  <c:v>92</c:v>
                </c:pt>
                <c:pt idx="5">
                  <c:v>102</c:v>
                </c:pt>
                <c:pt idx="6">
                  <c:v>87</c:v>
                </c:pt>
                <c:pt idx="7">
                  <c:v>78</c:v>
                </c:pt>
                <c:pt idx="8">
                  <c:v>131</c:v>
                </c:pt>
                <c:pt idx="9">
                  <c:v>130</c:v>
                </c:pt>
                <c:pt idx="10">
                  <c:v>105</c:v>
                </c:pt>
                <c:pt idx="11">
                  <c:v>117</c:v>
                </c:pt>
                <c:pt idx="12">
                  <c:v>133</c:v>
                </c:pt>
                <c:pt idx="13">
                  <c:v>172</c:v>
                </c:pt>
                <c:pt idx="14">
                  <c:v>174</c:v>
                </c:pt>
                <c:pt idx="15">
                  <c:v>161</c:v>
                </c:pt>
                <c:pt idx="16">
                  <c:v>136</c:v>
                </c:pt>
                <c:pt idx="17">
                  <c:v>151</c:v>
                </c:pt>
              </c:numCache>
            </c:numRef>
          </c:val>
          <c:extLst>
            <c:ext xmlns:c16="http://schemas.microsoft.com/office/drawing/2014/chart" uri="{C3380CC4-5D6E-409C-BE32-E72D297353CC}">
              <c16:uniqueId val="{00000001-5A99-418E-8CC2-F0947DC126CD}"/>
            </c:ext>
          </c:extLst>
        </c:ser>
        <c:dLbls>
          <c:dLblPos val="outEnd"/>
          <c:showLegendKey val="0"/>
          <c:showVal val="1"/>
          <c:showCatName val="0"/>
          <c:showSerName val="0"/>
          <c:showPercent val="0"/>
          <c:showBubbleSize val="0"/>
        </c:dLbls>
        <c:gapWidth val="219"/>
        <c:overlap val="-27"/>
        <c:axId val="1231643520"/>
        <c:axId val="1231644768"/>
      </c:barChart>
      <c:catAx>
        <c:axId val="123164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標楷體" panose="03000509000000000000" pitchFamily="65" charset="-120"/>
                <a:cs typeface="Times New Roman" panose="02020603050405020304" pitchFamily="18" charset="0"/>
              </a:defRPr>
            </a:pPr>
            <a:endParaRPr lang="zh-TW"/>
          </a:p>
        </c:txPr>
        <c:crossAx val="1231644768"/>
        <c:crosses val="autoZero"/>
        <c:auto val="1"/>
        <c:lblAlgn val="ctr"/>
        <c:lblOffset val="100"/>
        <c:noMultiLvlLbl val="0"/>
      </c:catAx>
      <c:valAx>
        <c:axId val="1231644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標楷體" panose="03000509000000000000" pitchFamily="65" charset="-120"/>
                <a:cs typeface="Times New Roman" panose="02020603050405020304" pitchFamily="18" charset="0"/>
              </a:defRPr>
            </a:pPr>
            <a:endParaRPr lang="zh-TW"/>
          </a:p>
        </c:txPr>
        <c:crossAx val="12316435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標楷體" panose="03000509000000000000" pitchFamily="65" charset="-120"/>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ea typeface="標楷體" panose="03000509000000000000" pitchFamily="65" charset="-12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A4292-8E4A-4366-818C-E6DB4BC4049A}"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zh-TW" altLang="en-US"/>
        </a:p>
      </dgm:t>
    </dgm:pt>
    <dgm:pt modelId="{24C195A1-4581-4EAA-8D30-7AC9B2462956}" type="pres">
      <dgm:prSet presAssocID="{D98A4292-8E4A-4366-818C-E6DB4BC4049A}" presName="hierChild1" presStyleCnt="0">
        <dgm:presLayoutVars>
          <dgm:orgChart val="1"/>
          <dgm:chPref val="1"/>
          <dgm:dir/>
          <dgm:animOne val="branch"/>
          <dgm:animLvl val="lvl"/>
          <dgm:resizeHandles/>
        </dgm:presLayoutVars>
      </dgm:prSet>
      <dgm:spPr/>
      <dgm:t>
        <a:bodyPr/>
        <a:lstStyle/>
        <a:p>
          <a:endParaRPr lang="zh-TW" altLang="en-US"/>
        </a:p>
      </dgm:t>
    </dgm:pt>
  </dgm:ptLst>
  <dgm:cxnLst>
    <dgm:cxn modelId="{8481B98C-7DE6-4245-9996-749382F9554B}" type="presOf" srcId="{D98A4292-8E4A-4366-818C-E6DB4BC4049A}" destId="{24C195A1-4581-4EAA-8D30-7AC9B2462956}" srcOrd="0"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0"/>
            <a:ext cx="2918829" cy="493316"/>
          </a:xfrm>
          <a:prstGeom prst="rect">
            <a:avLst/>
          </a:prstGeom>
        </p:spPr>
        <p:txBody>
          <a:bodyPr vert="horz" lIns="90776" tIns="45388" rIns="90776" bIns="45388" rtlCol="0"/>
          <a:lstStyle>
            <a:lvl1pPr algn="l">
              <a:defRPr sz="1200"/>
            </a:lvl1pPr>
          </a:lstStyle>
          <a:p>
            <a:endParaRPr lang="zh-TW" altLang="en-US"/>
          </a:p>
        </p:txBody>
      </p:sp>
      <p:sp>
        <p:nvSpPr>
          <p:cNvPr id="3" name="日期版面配置區 2"/>
          <p:cNvSpPr>
            <a:spLocks noGrp="1"/>
          </p:cNvSpPr>
          <p:nvPr>
            <p:ph type="dt" idx="1"/>
          </p:nvPr>
        </p:nvSpPr>
        <p:spPr>
          <a:xfrm>
            <a:off x="3815378" y="0"/>
            <a:ext cx="2918829" cy="493316"/>
          </a:xfrm>
          <a:prstGeom prst="rect">
            <a:avLst/>
          </a:prstGeom>
        </p:spPr>
        <p:txBody>
          <a:bodyPr vert="horz" lIns="90776" tIns="45388" rIns="90776" bIns="45388" rtlCol="0"/>
          <a:lstStyle>
            <a:lvl1pPr algn="r">
              <a:defRPr sz="1200"/>
            </a:lvl1pPr>
          </a:lstStyle>
          <a:p>
            <a:fld id="{C75D7628-12BF-4178-9BEF-8648C47F5414}" type="datetimeFigureOut">
              <a:rPr lang="zh-TW" altLang="en-US" smtClean="0"/>
              <a:t>2023/7/31</a:t>
            </a:fld>
            <a:endParaRPr lang="zh-TW" altLang="en-US"/>
          </a:p>
        </p:txBody>
      </p:sp>
      <p:sp>
        <p:nvSpPr>
          <p:cNvPr id="4" name="投影片圖像版面配置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76" tIns="45388" rIns="90776" bIns="45388" rtlCol="0" anchor="ctr"/>
          <a:lstStyle/>
          <a:p>
            <a:endParaRPr lang="zh-TW" altLang="en-US"/>
          </a:p>
        </p:txBody>
      </p:sp>
      <p:sp>
        <p:nvSpPr>
          <p:cNvPr id="5" name="備忘稿版面配置區 4"/>
          <p:cNvSpPr>
            <a:spLocks noGrp="1"/>
          </p:cNvSpPr>
          <p:nvPr>
            <p:ph type="body" sz="quarter" idx="3"/>
          </p:nvPr>
        </p:nvSpPr>
        <p:spPr>
          <a:xfrm>
            <a:off x="673577" y="4686501"/>
            <a:ext cx="5388610" cy="4439842"/>
          </a:xfrm>
          <a:prstGeom prst="rect">
            <a:avLst/>
          </a:prstGeom>
        </p:spPr>
        <p:txBody>
          <a:bodyPr vert="horz" lIns="90776" tIns="45388" rIns="90776" bIns="45388"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371286"/>
            <a:ext cx="2918829" cy="493316"/>
          </a:xfrm>
          <a:prstGeom prst="rect">
            <a:avLst/>
          </a:prstGeom>
        </p:spPr>
        <p:txBody>
          <a:bodyPr vert="horz" lIns="90776" tIns="45388" rIns="90776" bIns="45388"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15378" y="9371286"/>
            <a:ext cx="2918829" cy="493316"/>
          </a:xfrm>
          <a:prstGeom prst="rect">
            <a:avLst/>
          </a:prstGeom>
        </p:spPr>
        <p:txBody>
          <a:bodyPr vert="horz" lIns="90776" tIns="45388" rIns="90776" bIns="45388" rtlCol="0" anchor="b"/>
          <a:lstStyle>
            <a:lvl1pPr algn="r">
              <a:defRPr sz="1200"/>
            </a:lvl1pPr>
          </a:lstStyle>
          <a:p>
            <a:fld id="{C0CDADF5-BFBE-444B-9BF1-91CF47542819}" type="slidenum">
              <a:rPr lang="zh-TW" altLang="en-US" smtClean="0"/>
              <a:t>‹#›</a:t>
            </a:fld>
            <a:endParaRPr lang="zh-TW" altLang="en-US"/>
          </a:p>
        </p:txBody>
      </p:sp>
    </p:spTree>
    <p:extLst>
      <p:ext uri="{BB962C8B-B14F-4D97-AF65-F5344CB8AC3E}">
        <p14:creationId xmlns:p14="http://schemas.microsoft.com/office/powerpoint/2010/main" val="244037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實習醫學生，確認是否包括牙醫？ </a:t>
            </a:r>
          </a:p>
        </p:txBody>
      </p:sp>
      <p:sp>
        <p:nvSpPr>
          <p:cNvPr id="4" name="投影片編號版面配置區 3"/>
          <p:cNvSpPr>
            <a:spLocks noGrp="1"/>
          </p:cNvSpPr>
          <p:nvPr>
            <p:ph type="sldNum" sz="quarter" idx="5"/>
          </p:nvPr>
        </p:nvSpPr>
        <p:spPr/>
        <p:txBody>
          <a:bodyPr/>
          <a:lstStyle/>
          <a:p>
            <a:fld id="{C0CDADF5-BFBE-444B-9BF1-91CF47542819}" type="slidenum">
              <a:rPr lang="zh-TW" altLang="en-US" smtClean="0"/>
              <a:t>6</a:t>
            </a:fld>
            <a:endParaRPr lang="zh-TW" altLang="en-US"/>
          </a:p>
        </p:txBody>
      </p:sp>
    </p:spTree>
    <p:extLst>
      <p:ext uri="{BB962C8B-B14F-4D97-AF65-F5344CB8AC3E}">
        <p14:creationId xmlns:p14="http://schemas.microsoft.com/office/powerpoint/2010/main" val="162221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0CDADF5-BFBE-444B-9BF1-91CF47542819}" type="slidenum">
              <a:rPr lang="zh-TW" altLang="en-US" smtClean="0"/>
              <a:t>7</a:t>
            </a:fld>
            <a:endParaRPr lang="zh-TW" altLang="en-US"/>
          </a:p>
        </p:txBody>
      </p:sp>
    </p:spTree>
    <p:extLst>
      <p:ext uri="{BB962C8B-B14F-4D97-AF65-F5344CB8AC3E}">
        <p14:creationId xmlns:p14="http://schemas.microsoft.com/office/powerpoint/2010/main" val="1559308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0CDADF5-BFBE-444B-9BF1-91CF47542819}" type="slidenum">
              <a:rPr lang="zh-TW" altLang="en-US" smtClean="0"/>
              <a:t>8</a:t>
            </a:fld>
            <a:endParaRPr lang="zh-TW" altLang="en-US"/>
          </a:p>
        </p:txBody>
      </p:sp>
    </p:spTree>
    <p:extLst>
      <p:ext uri="{BB962C8B-B14F-4D97-AF65-F5344CB8AC3E}">
        <p14:creationId xmlns:p14="http://schemas.microsoft.com/office/powerpoint/2010/main" val="2533620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en-US" altLang="zh-TW" sz="1800" dirty="0"/>
              <a:t>In</a:t>
            </a:r>
            <a:r>
              <a:rPr kumimoji="1" lang="zh-TW" altLang="en-US" sz="1800" dirty="0"/>
              <a:t> </a:t>
            </a:r>
            <a:r>
              <a:rPr kumimoji="1" lang="en-US" altLang="zh-TW" sz="1800" dirty="0"/>
              <a:t>1968,</a:t>
            </a:r>
            <a:r>
              <a:rPr kumimoji="1" lang="zh-TW" altLang="en-US" sz="1800" dirty="0"/>
              <a:t> </a:t>
            </a:r>
            <a:r>
              <a:rPr kumimoji="1" lang="en-US" altLang="zh-TW" sz="1800" dirty="0"/>
              <a:t>Professor</a:t>
            </a:r>
            <a:r>
              <a:rPr kumimoji="1" lang="zh-TW" altLang="en-US" sz="1800" dirty="0"/>
              <a:t> </a:t>
            </a:r>
            <a:r>
              <a:rPr kumimoji="1" lang="en-US" altLang="zh-TW" sz="1800" dirty="0"/>
              <a:t>Chung-Jen</a:t>
            </a:r>
            <a:r>
              <a:rPr kumimoji="1" lang="zh-TW" altLang="en-US" sz="1800" dirty="0"/>
              <a:t> </a:t>
            </a:r>
            <a:r>
              <a:rPr kumimoji="1" lang="en-US" altLang="zh-TW" sz="1800" dirty="0"/>
              <a:t>Lee</a:t>
            </a:r>
            <a:r>
              <a:rPr kumimoji="1" lang="zh-TW" altLang="en-US" sz="1800" dirty="0"/>
              <a:t> </a:t>
            </a:r>
            <a:r>
              <a:rPr kumimoji="1" lang="en-US" altLang="zh-TW" sz="1800" dirty="0" err="1"/>
              <a:t>perforemed</a:t>
            </a:r>
            <a:r>
              <a:rPr kumimoji="1" lang="zh-TW" altLang="en-US" sz="1800" dirty="0"/>
              <a:t> </a:t>
            </a:r>
            <a:r>
              <a:rPr kumimoji="1" lang="en-US" altLang="zh-TW" sz="1800" dirty="0"/>
              <a:t>the</a:t>
            </a:r>
            <a:r>
              <a:rPr kumimoji="1" lang="zh-TW" altLang="en-US" sz="1800" dirty="0"/>
              <a:t> </a:t>
            </a:r>
            <a:r>
              <a:rPr kumimoji="1" lang="en-US" altLang="zh-TW" sz="1800" dirty="0"/>
              <a:t>first</a:t>
            </a:r>
            <a:r>
              <a:rPr kumimoji="1" lang="zh-TW" altLang="en-US" sz="1800" dirty="0"/>
              <a:t> </a:t>
            </a:r>
            <a:r>
              <a:rPr kumimoji="1" lang="en-US" altLang="zh-TW" sz="1800" dirty="0"/>
              <a:t>kidney</a:t>
            </a:r>
            <a:r>
              <a:rPr kumimoji="1" lang="zh-TW" altLang="en-US" sz="1800" dirty="0"/>
              <a:t> </a:t>
            </a:r>
            <a:r>
              <a:rPr kumimoji="1" lang="en-US" altLang="zh-TW" sz="1800" dirty="0"/>
              <a:t>transplantation</a:t>
            </a:r>
            <a:r>
              <a:rPr kumimoji="1" lang="zh-TW" altLang="en-US" sz="1800" dirty="0"/>
              <a:t> </a:t>
            </a:r>
            <a:r>
              <a:rPr kumimoji="1" lang="en-US" altLang="zh-TW" sz="1800" dirty="0"/>
              <a:t>in</a:t>
            </a:r>
            <a:r>
              <a:rPr kumimoji="1" lang="zh-TW" altLang="en-US" sz="1800" dirty="0"/>
              <a:t> </a:t>
            </a:r>
            <a:r>
              <a:rPr kumimoji="1" lang="en-US" altLang="zh-TW" sz="1800" dirty="0"/>
              <a:t>national</a:t>
            </a:r>
            <a:r>
              <a:rPr kumimoji="1" lang="zh-TW" altLang="en-US" sz="1800" dirty="0"/>
              <a:t> </a:t>
            </a:r>
            <a:r>
              <a:rPr kumimoji="1" lang="en-US" altLang="zh-TW" sz="1800" dirty="0"/>
              <a:t>Taiwan</a:t>
            </a:r>
            <a:r>
              <a:rPr kumimoji="1" lang="zh-TW" altLang="en-US" sz="1800" dirty="0"/>
              <a:t> </a:t>
            </a:r>
            <a:r>
              <a:rPr kumimoji="1" lang="en-US" altLang="zh-TW" sz="1800" dirty="0"/>
              <a:t>University</a:t>
            </a:r>
            <a:r>
              <a:rPr kumimoji="1" lang="zh-TW" altLang="en-US" sz="1800" dirty="0"/>
              <a:t> </a:t>
            </a:r>
            <a:r>
              <a:rPr kumimoji="1" lang="en-US" altLang="zh-TW" sz="1800" dirty="0"/>
              <a:t>Hospital</a:t>
            </a:r>
            <a:r>
              <a:rPr kumimoji="1" lang="zh-TW" altLang="en-US" sz="1800" dirty="0"/>
              <a:t> </a:t>
            </a:r>
            <a:r>
              <a:rPr kumimoji="1" lang="en-US" altLang="zh-TW" sz="1800" dirty="0"/>
              <a:t>using</a:t>
            </a:r>
            <a:r>
              <a:rPr kumimoji="1" lang="zh-TW" altLang="en-US" sz="1800" dirty="0"/>
              <a:t> </a:t>
            </a:r>
            <a:r>
              <a:rPr kumimoji="1" lang="en-US" altLang="zh-TW" sz="1800" dirty="0"/>
              <a:t>a</a:t>
            </a:r>
            <a:r>
              <a:rPr kumimoji="1" lang="zh-TW" altLang="en-US" sz="1800" dirty="0"/>
              <a:t> </a:t>
            </a:r>
            <a:r>
              <a:rPr kumimoji="1" lang="en-US" altLang="zh-TW" sz="1800" dirty="0"/>
              <a:t>live</a:t>
            </a:r>
            <a:r>
              <a:rPr kumimoji="1" lang="zh-TW" altLang="en-US" sz="1800" dirty="0"/>
              <a:t> </a:t>
            </a:r>
            <a:r>
              <a:rPr kumimoji="1" lang="en-US" altLang="zh-TW" sz="1800" dirty="0"/>
              <a:t>donor.</a:t>
            </a:r>
            <a:r>
              <a:rPr kumimoji="1" lang="zh-TW" altLang="en-US" sz="1800" dirty="0"/>
              <a:t> </a:t>
            </a:r>
            <a:r>
              <a:rPr kumimoji="1" lang="en-US" altLang="zh-TW" sz="1800" dirty="0"/>
              <a:t>In</a:t>
            </a:r>
            <a:r>
              <a:rPr kumimoji="1" lang="zh-TW" altLang="en-US" sz="1800" dirty="0"/>
              <a:t> </a:t>
            </a:r>
            <a:r>
              <a:rPr kumimoji="1" lang="en-US" altLang="zh-TW" sz="1800" dirty="0"/>
              <a:t>the</a:t>
            </a:r>
            <a:r>
              <a:rPr kumimoji="1" lang="zh-TW" altLang="en-US" sz="1800" dirty="0"/>
              <a:t> </a:t>
            </a:r>
            <a:r>
              <a:rPr kumimoji="1" lang="en-US" altLang="zh-TW" sz="1800" dirty="0"/>
              <a:t>following</a:t>
            </a:r>
            <a:r>
              <a:rPr kumimoji="1" lang="zh-TW" altLang="en-US" sz="1800" dirty="0"/>
              <a:t> </a:t>
            </a:r>
            <a:r>
              <a:rPr kumimoji="1" lang="en-US" altLang="zh-TW" sz="1800" dirty="0"/>
              <a:t>40</a:t>
            </a:r>
            <a:r>
              <a:rPr kumimoji="1" lang="zh-TW" altLang="en-US" sz="1800" dirty="0"/>
              <a:t> </a:t>
            </a:r>
            <a:r>
              <a:rPr kumimoji="1" lang="en-US" altLang="zh-TW" sz="1800" dirty="0"/>
              <a:t>years,</a:t>
            </a:r>
            <a:r>
              <a:rPr kumimoji="1" lang="zh-TW" altLang="en-US" sz="1800" dirty="0"/>
              <a:t> </a:t>
            </a:r>
            <a:r>
              <a:rPr kumimoji="1" lang="en-US" altLang="zh-TW" sz="1800" dirty="0"/>
              <a:t>all</a:t>
            </a:r>
            <a:r>
              <a:rPr kumimoji="1" lang="zh-TW" altLang="en-US" sz="1800" dirty="0"/>
              <a:t> </a:t>
            </a:r>
            <a:r>
              <a:rPr kumimoji="1" lang="en-US" altLang="zh-TW" sz="1800" dirty="0"/>
              <a:t>the</a:t>
            </a:r>
            <a:r>
              <a:rPr kumimoji="1" lang="zh-TW" altLang="en-US" sz="1800" dirty="0"/>
              <a:t> </a:t>
            </a:r>
            <a:r>
              <a:rPr kumimoji="1" lang="en-US" altLang="zh-TW" sz="1800" dirty="0"/>
              <a:t>visceral</a:t>
            </a:r>
            <a:r>
              <a:rPr kumimoji="1" lang="zh-TW" altLang="en-US" sz="1800" dirty="0"/>
              <a:t> </a:t>
            </a:r>
            <a:r>
              <a:rPr kumimoji="1" lang="en-US" altLang="zh-TW" sz="1800" dirty="0"/>
              <a:t>organ</a:t>
            </a:r>
            <a:r>
              <a:rPr kumimoji="1" lang="zh-TW" altLang="en-US" sz="1800" dirty="0"/>
              <a:t> </a:t>
            </a:r>
            <a:r>
              <a:rPr kumimoji="1" lang="en-US" altLang="zh-TW" sz="1800" dirty="0"/>
              <a:t>transplantation</a:t>
            </a:r>
            <a:r>
              <a:rPr kumimoji="1" lang="zh-TW" altLang="en-US" sz="1800" dirty="0"/>
              <a:t> </a:t>
            </a:r>
            <a:r>
              <a:rPr kumimoji="1" lang="en-US" altLang="zh-TW" sz="1800" dirty="0"/>
              <a:t>such</a:t>
            </a:r>
            <a:r>
              <a:rPr kumimoji="1" lang="zh-TW" altLang="en-US" sz="1800" dirty="0"/>
              <a:t> </a:t>
            </a:r>
            <a:r>
              <a:rPr kumimoji="1" lang="en-US" altLang="zh-TW" sz="1800" dirty="0"/>
              <a:t>as</a:t>
            </a:r>
            <a:r>
              <a:rPr kumimoji="1" lang="zh-TW" altLang="en-US" sz="1800" dirty="0"/>
              <a:t> </a:t>
            </a:r>
            <a:r>
              <a:rPr kumimoji="1" lang="en-US" altLang="zh-TW" sz="1800" dirty="0"/>
              <a:t>liver,</a:t>
            </a:r>
            <a:r>
              <a:rPr kumimoji="1" lang="zh-TW" altLang="en-US" sz="1800" dirty="0"/>
              <a:t> </a:t>
            </a:r>
            <a:r>
              <a:rPr kumimoji="1" lang="en-US" altLang="zh-TW" sz="1800" dirty="0"/>
              <a:t>pancreas,</a:t>
            </a:r>
            <a:r>
              <a:rPr kumimoji="1" lang="zh-TW" altLang="en-US" sz="1800" dirty="0"/>
              <a:t> </a:t>
            </a:r>
            <a:r>
              <a:rPr kumimoji="1" lang="en-US" altLang="zh-TW" sz="1800" dirty="0"/>
              <a:t>heart</a:t>
            </a:r>
            <a:r>
              <a:rPr kumimoji="1" lang="zh-TW" altLang="en-US" sz="1800" dirty="0"/>
              <a:t>, </a:t>
            </a:r>
            <a:r>
              <a:rPr kumimoji="1" lang="en-US" altLang="zh-TW" sz="1800" dirty="0"/>
              <a:t>lung</a:t>
            </a:r>
            <a:r>
              <a:rPr kumimoji="1" lang="zh-TW" altLang="en-US" sz="1800" dirty="0"/>
              <a:t> </a:t>
            </a:r>
            <a:r>
              <a:rPr kumimoji="1" lang="en-US" altLang="zh-TW" sz="1800" dirty="0"/>
              <a:t>and</a:t>
            </a:r>
            <a:r>
              <a:rPr kumimoji="1" lang="zh-TW" altLang="en-US" sz="1800" dirty="0"/>
              <a:t> </a:t>
            </a:r>
            <a:r>
              <a:rPr kumimoji="1" lang="en-US" altLang="zh-TW" sz="1800" dirty="0"/>
              <a:t>small</a:t>
            </a:r>
            <a:r>
              <a:rPr kumimoji="1" lang="zh-TW" altLang="en-US" sz="1800" dirty="0"/>
              <a:t> </a:t>
            </a:r>
            <a:r>
              <a:rPr kumimoji="1" lang="en-US" altLang="zh-TW" sz="1800" dirty="0"/>
              <a:t>bowel</a:t>
            </a:r>
            <a:r>
              <a:rPr kumimoji="1" lang="zh-TW" altLang="en-US" sz="1800" dirty="0"/>
              <a:t> </a:t>
            </a:r>
            <a:r>
              <a:rPr kumimoji="1" lang="en-US" altLang="zh-TW" sz="1800" dirty="0"/>
              <a:t>has</a:t>
            </a:r>
            <a:r>
              <a:rPr kumimoji="1" lang="zh-TW" altLang="en-US" sz="1800" dirty="0"/>
              <a:t> </a:t>
            </a:r>
            <a:r>
              <a:rPr kumimoji="1" lang="en-US" altLang="zh-TW" sz="1800" dirty="0"/>
              <a:t>been</a:t>
            </a:r>
            <a:r>
              <a:rPr kumimoji="1" lang="zh-TW" altLang="en-US" sz="1800" dirty="0"/>
              <a:t> </a:t>
            </a:r>
            <a:r>
              <a:rPr kumimoji="1" lang="en-US" altLang="zh-TW" sz="1800" dirty="0"/>
              <a:t>accomplished</a:t>
            </a:r>
            <a:r>
              <a:rPr kumimoji="1" lang="zh-TW" altLang="en-US" sz="1800" dirty="0"/>
              <a:t> </a:t>
            </a:r>
            <a:r>
              <a:rPr kumimoji="1" lang="en-US" altLang="zh-TW" sz="1800" dirty="0"/>
              <a:t>and</a:t>
            </a:r>
            <a:r>
              <a:rPr kumimoji="1" lang="zh-TW" altLang="en-US" sz="1800" dirty="0"/>
              <a:t> </a:t>
            </a:r>
            <a:r>
              <a:rPr kumimoji="1" lang="en-US" altLang="zh-TW" sz="1800" dirty="0"/>
              <a:t>was</a:t>
            </a:r>
            <a:r>
              <a:rPr kumimoji="1" lang="zh-TW" altLang="en-US" sz="1800" dirty="0"/>
              <a:t> </a:t>
            </a:r>
            <a:r>
              <a:rPr kumimoji="1" lang="en-US" altLang="zh-TW" sz="1800" dirty="0"/>
              <a:t>considered</a:t>
            </a:r>
            <a:r>
              <a:rPr kumimoji="1" lang="zh-TW" altLang="en-US" sz="1800" dirty="0"/>
              <a:t> </a:t>
            </a:r>
            <a:r>
              <a:rPr kumimoji="1" lang="en-US" altLang="zh-TW" sz="1800" dirty="0"/>
              <a:t>to</a:t>
            </a:r>
            <a:r>
              <a:rPr kumimoji="1" lang="zh-TW" altLang="en-US" sz="1800" dirty="0"/>
              <a:t> </a:t>
            </a:r>
            <a:r>
              <a:rPr kumimoji="1" lang="en-US" altLang="zh-TW" sz="1800" dirty="0"/>
              <a:t>be</a:t>
            </a:r>
            <a:r>
              <a:rPr kumimoji="1" lang="zh-TW" altLang="en-US" sz="1800" dirty="0"/>
              <a:t> </a:t>
            </a:r>
            <a:r>
              <a:rPr kumimoji="1" lang="en-US" altLang="zh-TW" sz="1800" dirty="0"/>
              <a:t>a</a:t>
            </a:r>
            <a:r>
              <a:rPr kumimoji="1" lang="zh-TW" altLang="en-US" sz="1800" dirty="0"/>
              <a:t> </a:t>
            </a:r>
            <a:r>
              <a:rPr kumimoji="1" lang="en-US" altLang="zh-TW" sz="1800" dirty="0"/>
              <a:t>standard</a:t>
            </a:r>
            <a:r>
              <a:rPr kumimoji="1" lang="zh-TW" altLang="en-US" sz="1800" dirty="0"/>
              <a:t> </a:t>
            </a:r>
            <a:r>
              <a:rPr kumimoji="1" lang="en-US" altLang="zh-TW" sz="1800" dirty="0"/>
              <a:t>treatment</a:t>
            </a:r>
            <a:r>
              <a:rPr kumimoji="1" lang="zh-TW" altLang="en-US" sz="1800" dirty="0"/>
              <a:t> </a:t>
            </a:r>
            <a:r>
              <a:rPr kumimoji="1" lang="en-US" altLang="zh-TW" sz="1800" dirty="0"/>
              <a:t>of</a:t>
            </a:r>
            <a:r>
              <a:rPr kumimoji="1" lang="zh-TW" altLang="en-US" sz="1800" dirty="0"/>
              <a:t> </a:t>
            </a:r>
            <a:r>
              <a:rPr kumimoji="1" lang="en-US" altLang="zh-TW" sz="1800" dirty="0"/>
              <a:t>choice</a:t>
            </a:r>
            <a:r>
              <a:rPr kumimoji="1" lang="zh-TW" altLang="en-US" sz="1800" dirty="0"/>
              <a:t> </a:t>
            </a:r>
            <a:r>
              <a:rPr kumimoji="1" lang="en-US" altLang="zh-TW" sz="1800" dirty="0"/>
              <a:t>for</a:t>
            </a:r>
            <a:r>
              <a:rPr kumimoji="1" lang="zh-TW" altLang="en-US" sz="1800" dirty="0"/>
              <a:t> </a:t>
            </a:r>
            <a:r>
              <a:rPr kumimoji="1" lang="en-US" altLang="zh-TW" sz="1800" dirty="0"/>
              <a:t>end-stage</a:t>
            </a:r>
            <a:r>
              <a:rPr kumimoji="1" lang="zh-TW" altLang="en-US" sz="1800" dirty="0"/>
              <a:t> </a:t>
            </a:r>
            <a:r>
              <a:rPr kumimoji="1" lang="en-US" altLang="zh-TW" sz="1800" dirty="0"/>
              <a:t>organ</a:t>
            </a:r>
            <a:r>
              <a:rPr kumimoji="1" lang="zh-TW" altLang="en-US" sz="1800" dirty="0"/>
              <a:t> </a:t>
            </a:r>
            <a:r>
              <a:rPr kumimoji="1" lang="en-US" altLang="zh-TW" sz="1800" dirty="0"/>
              <a:t>failure</a:t>
            </a:r>
            <a:r>
              <a:rPr kumimoji="1" lang="zh-TW" altLang="en-US" sz="1800" dirty="0"/>
              <a:t> </a:t>
            </a:r>
            <a:r>
              <a:rPr kumimoji="1" lang="en-US" altLang="zh-TW" sz="1800" dirty="0"/>
              <a:t>patient</a:t>
            </a:r>
            <a:r>
              <a:rPr kumimoji="1" lang="zh-TW" altLang="en-US" sz="1800" dirty="0"/>
              <a:t> </a:t>
            </a:r>
            <a:r>
              <a:rPr kumimoji="1" lang="en-US" altLang="zh-TW" sz="1800" dirty="0"/>
              <a:t>in</a:t>
            </a:r>
            <a:r>
              <a:rPr kumimoji="1" lang="zh-TW" altLang="en-US" sz="1800" dirty="0"/>
              <a:t> </a:t>
            </a:r>
            <a:r>
              <a:rPr kumimoji="1" lang="en-US" altLang="zh-TW" sz="1800" dirty="0"/>
              <a:t>Taiwan.</a:t>
            </a:r>
            <a:r>
              <a:rPr kumimoji="1" lang="zh-TW" altLang="en-US" sz="1800" dirty="0"/>
              <a:t> </a:t>
            </a:r>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11</a:t>
            </a:fld>
            <a:endParaRPr lang="zh-TW" altLang="en-US"/>
          </a:p>
        </p:txBody>
      </p:sp>
    </p:spTree>
    <p:extLst>
      <p:ext uri="{BB962C8B-B14F-4D97-AF65-F5344CB8AC3E}">
        <p14:creationId xmlns:p14="http://schemas.microsoft.com/office/powerpoint/2010/main" val="17358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4690" name="備忘稿版面配置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0" lang="en-US" altLang="zh-TW" sz="1800">
                <a:latin typeface="Calibri" charset="0"/>
                <a:ea typeface="新細明體" charset="0"/>
              </a:rPr>
              <a:t>Now</a:t>
            </a:r>
            <a:r>
              <a:rPr kumimoji="0" lang="zh-TW" altLang="en-US" sz="1800">
                <a:latin typeface="Calibri" charset="0"/>
                <a:ea typeface="新細明體" charset="0"/>
              </a:rPr>
              <a:t> </a:t>
            </a:r>
            <a:r>
              <a:rPr kumimoji="0" lang="en-US" altLang="zh-TW" sz="1800">
                <a:latin typeface="Calibri" charset="0"/>
                <a:ea typeface="新細明體" charset="0"/>
              </a:rPr>
              <a:t>four</a:t>
            </a:r>
            <a:r>
              <a:rPr kumimoji="0" lang="zh-TW" altLang="en-US" sz="1800">
                <a:latin typeface="Calibri" charset="0"/>
                <a:ea typeface="新細明體" charset="0"/>
              </a:rPr>
              <a:t> </a:t>
            </a:r>
            <a:r>
              <a:rPr kumimoji="0" lang="en-US" altLang="zh-TW" sz="1800">
                <a:latin typeface="Calibri" charset="0"/>
                <a:ea typeface="新細明體" charset="0"/>
              </a:rPr>
              <a:t>OPOs</a:t>
            </a:r>
            <a:r>
              <a:rPr kumimoji="0" lang="zh-TW" altLang="en-US" sz="1800">
                <a:latin typeface="Calibri" charset="0"/>
                <a:ea typeface="新細明體" charset="0"/>
              </a:rPr>
              <a:t> </a:t>
            </a:r>
            <a:r>
              <a:rPr kumimoji="0" lang="en-US" altLang="zh-TW" sz="1800">
                <a:latin typeface="Calibri" charset="0"/>
                <a:ea typeface="新細明體" charset="0"/>
              </a:rPr>
              <a:t>regarding</a:t>
            </a:r>
            <a:r>
              <a:rPr kumimoji="0" lang="zh-TW" altLang="en-US" sz="1800">
                <a:latin typeface="Calibri" charset="0"/>
                <a:ea typeface="新細明體" charset="0"/>
              </a:rPr>
              <a:t> </a:t>
            </a:r>
            <a:r>
              <a:rPr kumimoji="0" lang="en-US" altLang="zh-TW" sz="1800">
                <a:latin typeface="Calibri" charset="0"/>
                <a:ea typeface="新細明體" charset="0"/>
              </a:rPr>
              <a:t>to</a:t>
            </a:r>
            <a:r>
              <a:rPr kumimoji="0" lang="zh-TW" altLang="en-US" sz="1800">
                <a:latin typeface="Calibri" charset="0"/>
                <a:ea typeface="新細明體" charset="0"/>
              </a:rPr>
              <a:t> </a:t>
            </a:r>
            <a:r>
              <a:rPr kumimoji="0" lang="en-US" altLang="zh-TW" sz="1800">
                <a:latin typeface="Calibri" charset="0"/>
                <a:ea typeface="新細明體" charset="0"/>
              </a:rPr>
              <a:t>their</a:t>
            </a:r>
            <a:r>
              <a:rPr kumimoji="0" lang="zh-TW" altLang="en-US" sz="1800">
                <a:latin typeface="Calibri" charset="0"/>
                <a:ea typeface="新細明體" charset="0"/>
              </a:rPr>
              <a:t> </a:t>
            </a:r>
            <a:r>
              <a:rPr kumimoji="0" lang="en-US" altLang="zh-TW" sz="1800">
                <a:latin typeface="Calibri" charset="0"/>
                <a:ea typeface="新細明體" charset="0"/>
              </a:rPr>
              <a:t>geographic</a:t>
            </a:r>
            <a:r>
              <a:rPr kumimoji="0" lang="zh-TW" altLang="en-US" sz="1800">
                <a:latin typeface="Calibri" charset="0"/>
                <a:ea typeface="新細明體" charset="0"/>
              </a:rPr>
              <a:t> </a:t>
            </a:r>
            <a:r>
              <a:rPr kumimoji="0" lang="en-US" altLang="zh-TW" sz="1800">
                <a:latin typeface="Calibri" charset="0"/>
                <a:ea typeface="新細明體" charset="0"/>
              </a:rPr>
              <a:t>distribution</a:t>
            </a:r>
            <a:r>
              <a:rPr kumimoji="0" lang="zh-TW" altLang="en-US" sz="1800">
                <a:latin typeface="Calibri" charset="0"/>
                <a:ea typeface="新細明體" charset="0"/>
              </a:rPr>
              <a:t> </a:t>
            </a:r>
            <a:r>
              <a:rPr kumimoji="0" lang="en-US" altLang="zh-TW" sz="1800">
                <a:latin typeface="Calibri" charset="0"/>
                <a:ea typeface="新細明體" charset="0"/>
              </a:rPr>
              <a:t>were</a:t>
            </a:r>
            <a:r>
              <a:rPr kumimoji="0" lang="zh-TW" altLang="en-US" sz="1800">
                <a:latin typeface="Calibri" charset="0"/>
                <a:ea typeface="新細明體" charset="0"/>
              </a:rPr>
              <a:t> </a:t>
            </a:r>
            <a:r>
              <a:rPr lang="en-US" altLang="zh-TW" sz="1800">
                <a:latin typeface="Calibri" charset="0"/>
                <a:ea typeface="新細明體" charset="0"/>
              </a:rPr>
              <a:t>contrasted</a:t>
            </a:r>
            <a:r>
              <a:rPr lang="zh-TW" altLang="en-US" sz="1800">
                <a:latin typeface="Calibri" charset="0"/>
                <a:ea typeface="新細明體" charset="0"/>
              </a:rPr>
              <a:t> </a:t>
            </a:r>
            <a:r>
              <a:rPr lang="en-US" altLang="zh-TW" sz="1800">
                <a:latin typeface="Calibri" charset="0"/>
                <a:ea typeface="新細明體" charset="0"/>
              </a:rPr>
              <a:t>by</a:t>
            </a:r>
            <a:r>
              <a:rPr lang="zh-TW" altLang="en-US" sz="1800">
                <a:latin typeface="Calibri" charset="0"/>
                <a:ea typeface="新細明體" charset="0"/>
              </a:rPr>
              <a:t> </a:t>
            </a:r>
            <a:r>
              <a:rPr lang="en-US" altLang="zh-TW" sz="1800">
                <a:latin typeface="Calibri" charset="0"/>
                <a:ea typeface="新細明體" charset="0"/>
              </a:rPr>
              <a:t>TORSC. The</a:t>
            </a:r>
            <a:r>
              <a:rPr lang="zh-TW" altLang="en-US" sz="1800">
                <a:latin typeface="Calibri" charset="0"/>
                <a:ea typeface="新細明體" charset="0"/>
              </a:rPr>
              <a:t> </a:t>
            </a:r>
            <a:r>
              <a:rPr lang="en-US" altLang="zh-TW" sz="1800">
                <a:latin typeface="Calibri" charset="0"/>
                <a:ea typeface="新細明體" charset="0"/>
              </a:rPr>
              <a:t>major</a:t>
            </a:r>
            <a:r>
              <a:rPr lang="zh-TW" altLang="en-US" sz="1800">
                <a:latin typeface="Calibri" charset="0"/>
                <a:ea typeface="新細明體" charset="0"/>
              </a:rPr>
              <a:t> </a:t>
            </a:r>
            <a:r>
              <a:rPr lang="en-US" altLang="zh-TW" sz="1800">
                <a:latin typeface="Calibri" charset="0"/>
                <a:ea typeface="新細明體" charset="0"/>
              </a:rPr>
              <a:t>hospitals</a:t>
            </a:r>
            <a:r>
              <a:rPr lang="zh-TW" altLang="en-US" sz="1800">
                <a:latin typeface="Calibri" charset="0"/>
                <a:ea typeface="新細明體" charset="0"/>
              </a:rPr>
              <a:t> </a:t>
            </a:r>
            <a:r>
              <a:rPr lang="en-US" altLang="zh-TW" sz="1800">
                <a:latin typeface="Calibri" charset="0"/>
                <a:ea typeface="新細明體" charset="0"/>
              </a:rPr>
              <a:t>in</a:t>
            </a:r>
            <a:r>
              <a:rPr lang="zh-TW" altLang="en-US" sz="1800">
                <a:latin typeface="Calibri" charset="0"/>
                <a:ea typeface="新細明體" charset="0"/>
              </a:rPr>
              <a:t> </a:t>
            </a:r>
            <a:r>
              <a:rPr lang="en-US" altLang="zh-TW" sz="1800">
                <a:latin typeface="Calibri" charset="0"/>
                <a:ea typeface="新細明體" charset="0"/>
              </a:rPr>
              <a:t>each</a:t>
            </a:r>
            <a:r>
              <a:rPr lang="zh-TW" altLang="en-US" sz="1800">
                <a:latin typeface="Calibri" charset="0"/>
                <a:ea typeface="新細明體" charset="0"/>
              </a:rPr>
              <a:t> </a:t>
            </a:r>
            <a:r>
              <a:rPr lang="en-US" altLang="zh-TW" sz="1800">
                <a:latin typeface="Calibri" charset="0"/>
                <a:ea typeface="新細明體" charset="0"/>
              </a:rPr>
              <a:t>region</a:t>
            </a:r>
            <a:r>
              <a:rPr lang="zh-TW" altLang="en-US" sz="1800">
                <a:latin typeface="Calibri" charset="0"/>
                <a:ea typeface="新細明體" charset="0"/>
              </a:rPr>
              <a:t> </a:t>
            </a:r>
            <a:r>
              <a:rPr lang="en-US" altLang="zh-TW" sz="1800">
                <a:latin typeface="Calibri" charset="0"/>
                <a:ea typeface="新細明體" charset="0"/>
              </a:rPr>
              <a:t>should</a:t>
            </a:r>
            <a:r>
              <a:rPr lang="zh-TW" altLang="en-US" sz="1800">
                <a:latin typeface="Calibri" charset="0"/>
                <a:ea typeface="新細明體" charset="0"/>
              </a:rPr>
              <a:t> </a:t>
            </a:r>
            <a:r>
              <a:rPr lang="en-US" altLang="zh-TW" sz="1800">
                <a:latin typeface="Calibri" charset="0"/>
                <a:ea typeface="新細明體" charset="0"/>
              </a:rPr>
              <a:t>cooperative</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OPO</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promote</a:t>
            </a:r>
            <a:r>
              <a:rPr lang="zh-TW" altLang="en-US" sz="1800">
                <a:latin typeface="Calibri" charset="0"/>
                <a:ea typeface="新細明體" charset="0"/>
              </a:rPr>
              <a:t> </a:t>
            </a:r>
            <a:r>
              <a:rPr lang="en-US" altLang="zh-TW" sz="1800">
                <a:latin typeface="Calibri" charset="0"/>
                <a:ea typeface="新細明體" charset="0"/>
              </a:rPr>
              <a:t>organ</a:t>
            </a:r>
            <a:r>
              <a:rPr lang="zh-TW" altLang="en-US" sz="1800">
                <a:latin typeface="Calibri" charset="0"/>
                <a:ea typeface="新細明體" charset="0"/>
              </a:rPr>
              <a:t>  </a:t>
            </a:r>
            <a:r>
              <a:rPr lang="en-US" altLang="zh-TW" sz="1800">
                <a:latin typeface="Calibri" charset="0"/>
                <a:ea typeface="新細明體" charset="0"/>
              </a:rPr>
              <a:t>donation</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OPO</a:t>
            </a:r>
            <a:r>
              <a:rPr lang="zh-TW" altLang="en-US" sz="1800">
                <a:latin typeface="Calibri" charset="0"/>
                <a:ea typeface="新細明體" charset="0"/>
              </a:rPr>
              <a:t> </a:t>
            </a:r>
            <a:r>
              <a:rPr lang="en-US" altLang="zh-TW" sz="1800">
                <a:latin typeface="Calibri" charset="0"/>
                <a:ea typeface="新細明體" charset="0"/>
              </a:rPr>
              <a:t>should</a:t>
            </a:r>
            <a:r>
              <a:rPr lang="zh-TW" altLang="en-US" sz="1800">
                <a:latin typeface="Calibri" charset="0"/>
                <a:ea typeface="新細明體" charset="0"/>
              </a:rPr>
              <a:t> </a:t>
            </a:r>
            <a:r>
              <a:rPr lang="en-US" altLang="zh-TW" sz="1800">
                <a:latin typeface="Calibri" charset="0"/>
                <a:ea typeface="新細明體" charset="0"/>
              </a:rPr>
              <a:t>arrange</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educational</a:t>
            </a:r>
            <a:r>
              <a:rPr lang="zh-TW" altLang="en-US" sz="1800">
                <a:latin typeface="Calibri" charset="0"/>
                <a:ea typeface="新細明體" charset="0"/>
              </a:rPr>
              <a:t> </a:t>
            </a:r>
            <a:r>
              <a:rPr lang="en-US" altLang="zh-TW" sz="1800">
                <a:latin typeface="Calibri" charset="0"/>
                <a:ea typeface="新細明體" charset="0"/>
              </a:rPr>
              <a:t>activities</a:t>
            </a:r>
            <a:r>
              <a:rPr lang="zh-TW" altLang="en-US" sz="1800">
                <a:latin typeface="Calibri" charset="0"/>
                <a:ea typeface="新細明體" charset="0"/>
              </a:rPr>
              <a:t> </a:t>
            </a:r>
            <a:r>
              <a:rPr lang="en-US" altLang="zh-TW" sz="1800">
                <a:latin typeface="Calibri" charset="0"/>
                <a:ea typeface="新細明體" charset="0"/>
              </a:rPr>
              <a:t>in</a:t>
            </a:r>
            <a:r>
              <a:rPr lang="zh-TW" altLang="en-US" sz="1800">
                <a:latin typeface="Calibri" charset="0"/>
                <a:ea typeface="新細明體" charset="0"/>
              </a:rPr>
              <a:t> </a:t>
            </a:r>
            <a:r>
              <a:rPr lang="en-US" altLang="zh-TW" sz="1800">
                <a:latin typeface="Calibri" charset="0"/>
                <a:ea typeface="新細明體" charset="0"/>
              </a:rPr>
              <a:t>issue</a:t>
            </a:r>
            <a:r>
              <a:rPr lang="zh-TW" altLang="en-US" sz="1800">
                <a:latin typeface="Calibri" charset="0"/>
                <a:ea typeface="新細明體" charset="0"/>
              </a:rPr>
              <a:t> </a:t>
            </a:r>
            <a:r>
              <a:rPr lang="en-US" altLang="zh-TW" sz="1800">
                <a:latin typeface="Calibri" charset="0"/>
                <a:ea typeface="新細明體" charset="0"/>
              </a:rPr>
              <a:t>of</a:t>
            </a:r>
            <a:r>
              <a:rPr lang="zh-TW" altLang="en-US" sz="1800">
                <a:latin typeface="Calibri" charset="0"/>
                <a:ea typeface="新細明體" charset="0"/>
              </a:rPr>
              <a:t> </a:t>
            </a:r>
            <a:r>
              <a:rPr lang="en-US" altLang="zh-TW" sz="1800">
                <a:latin typeface="Calibri" charset="0"/>
                <a:ea typeface="新細明體" charset="0"/>
              </a:rPr>
              <a:t>organ</a:t>
            </a:r>
            <a:r>
              <a:rPr lang="zh-TW" altLang="en-US" sz="1800">
                <a:latin typeface="Calibri" charset="0"/>
                <a:ea typeface="新細明體" charset="0"/>
              </a:rPr>
              <a:t> </a:t>
            </a:r>
            <a:r>
              <a:rPr lang="en-US" altLang="zh-TW" sz="1800">
                <a:latin typeface="Calibri" charset="0"/>
                <a:ea typeface="新細明體" charset="0"/>
              </a:rPr>
              <a:t>donation</a:t>
            </a:r>
            <a:r>
              <a:rPr lang="zh-TW" altLang="en-US" sz="1800">
                <a:latin typeface="Calibri" charset="0"/>
                <a:ea typeface="新細明體" charset="0"/>
              </a:rPr>
              <a:t> </a:t>
            </a:r>
            <a:r>
              <a:rPr lang="en-US" altLang="zh-TW" sz="1800">
                <a:latin typeface="Calibri" charset="0"/>
                <a:ea typeface="新細明體" charset="0"/>
              </a:rPr>
              <a:t>and</a:t>
            </a:r>
            <a:r>
              <a:rPr lang="zh-TW" altLang="en-US" sz="1800">
                <a:latin typeface="Calibri" charset="0"/>
                <a:ea typeface="新細明體" charset="0"/>
              </a:rPr>
              <a:t> </a:t>
            </a:r>
            <a:r>
              <a:rPr lang="en-US" altLang="zh-TW" sz="1800">
                <a:latin typeface="Calibri" charset="0"/>
                <a:ea typeface="新細明體" charset="0"/>
              </a:rPr>
              <a:t>transplantation</a:t>
            </a:r>
            <a:r>
              <a:rPr lang="zh-TW" altLang="en-US" sz="1800">
                <a:latin typeface="Calibri" charset="0"/>
                <a:ea typeface="新細明體" charset="0"/>
              </a:rPr>
              <a:t> </a:t>
            </a:r>
            <a:r>
              <a:rPr lang="en-US" altLang="zh-TW" sz="1800">
                <a:latin typeface="Calibri" charset="0"/>
                <a:ea typeface="新細明體" charset="0"/>
              </a:rPr>
              <a:t>to</a:t>
            </a:r>
            <a:r>
              <a:rPr lang="zh-TW" altLang="en-US" sz="1800">
                <a:latin typeface="Calibri" charset="0"/>
                <a:ea typeface="新細明體" charset="0"/>
              </a:rPr>
              <a:t> </a:t>
            </a:r>
            <a:r>
              <a:rPr lang="en-US" altLang="zh-TW" sz="1800">
                <a:latin typeface="Calibri" charset="0"/>
                <a:ea typeface="新細明體" charset="0"/>
              </a:rPr>
              <a:t>the</a:t>
            </a:r>
            <a:r>
              <a:rPr lang="zh-TW" altLang="en-US" sz="1800">
                <a:latin typeface="Calibri" charset="0"/>
                <a:ea typeface="新細明體" charset="0"/>
              </a:rPr>
              <a:t> </a:t>
            </a:r>
            <a:r>
              <a:rPr lang="en-US" altLang="zh-TW" sz="1800">
                <a:latin typeface="Calibri" charset="0"/>
                <a:ea typeface="新細明體" charset="0"/>
              </a:rPr>
              <a:t>related</a:t>
            </a:r>
            <a:r>
              <a:rPr lang="zh-TW" altLang="en-US" sz="1800">
                <a:latin typeface="Calibri" charset="0"/>
                <a:ea typeface="新細明體" charset="0"/>
              </a:rPr>
              <a:t> </a:t>
            </a:r>
            <a:r>
              <a:rPr lang="en-US" altLang="zh-TW" sz="1800">
                <a:latin typeface="Calibri" charset="0"/>
                <a:ea typeface="新細明體" charset="0"/>
              </a:rPr>
              <a:t>hospitals.</a:t>
            </a:r>
            <a:r>
              <a:rPr lang="zh-TW" altLang="en-US" sz="1800">
                <a:latin typeface="Calibri" charset="0"/>
                <a:ea typeface="新細明體" charset="0"/>
              </a:rPr>
              <a:t>     </a:t>
            </a:r>
            <a:endParaRPr kumimoji="0" lang="zh-TW" altLang="en-US" sz="1800">
              <a:latin typeface="Calibri" charset="0"/>
              <a:ea typeface="新細明體" charset="0"/>
            </a:endParaRPr>
          </a:p>
        </p:txBody>
      </p:sp>
      <p:sp>
        <p:nvSpPr>
          <p:cNvPr id="114691" name="投影片編號版面配置區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新細明體" charset="0"/>
                <a:cs typeface="新細明體" charset="0"/>
              </a:defRPr>
            </a:lvl1pPr>
            <a:lvl2pPr marL="742950" indent="-285750">
              <a:defRPr kumimoji="1" sz="2400">
                <a:solidFill>
                  <a:schemeClr val="tx1"/>
                </a:solidFill>
                <a:latin typeface="Arial" charset="0"/>
                <a:ea typeface="新細明體" charset="0"/>
              </a:defRPr>
            </a:lvl2pPr>
            <a:lvl3pPr marL="1143000" indent="-228600">
              <a:defRPr kumimoji="1" sz="2400">
                <a:solidFill>
                  <a:schemeClr val="tx1"/>
                </a:solidFill>
                <a:latin typeface="Arial" charset="0"/>
                <a:ea typeface="新細明體" charset="0"/>
              </a:defRPr>
            </a:lvl3pPr>
            <a:lvl4pPr marL="1600200" indent="-228600">
              <a:defRPr kumimoji="1" sz="2400">
                <a:solidFill>
                  <a:schemeClr val="tx1"/>
                </a:solidFill>
                <a:latin typeface="Arial" charset="0"/>
                <a:ea typeface="新細明體" charset="0"/>
              </a:defRPr>
            </a:lvl4pPr>
            <a:lvl5pPr marL="2057400" indent="-228600">
              <a:defRPr kumimoji="1" sz="2400">
                <a:solidFill>
                  <a:schemeClr val="tx1"/>
                </a:solidFill>
                <a:latin typeface="Arial" charset="0"/>
                <a:ea typeface="新細明體" charset="0"/>
              </a:defRPr>
            </a:lvl5pPr>
            <a:lvl6pPr marL="2514600" indent="-228600" fontAlgn="base">
              <a:spcBef>
                <a:spcPct val="0"/>
              </a:spcBef>
              <a:spcAft>
                <a:spcPct val="0"/>
              </a:spcAft>
              <a:defRPr kumimoji="1" sz="2400">
                <a:solidFill>
                  <a:schemeClr val="tx1"/>
                </a:solidFill>
                <a:latin typeface="Arial" charset="0"/>
                <a:ea typeface="新細明體" charset="0"/>
              </a:defRPr>
            </a:lvl6pPr>
            <a:lvl7pPr marL="2971800" indent="-228600" fontAlgn="base">
              <a:spcBef>
                <a:spcPct val="0"/>
              </a:spcBef>
              <a:spcAft>
                <a:spcPct val="0"/>
              </a:spcAft>
              <a:defRPr kumimoji="1" sz="2400">
                <a:solidFill>
                  <a:schemeClr val="tx1"/>
                </a:solidFill>
                <a:latin typeface="Arial" charset="0"/>
                <a:ea typeface="新細明體" charset="0"/>
              </a:defRPr>
            </a:lvl7pPr>
            <a:lvl8pPr marL="3429000" indent="-228600" fontAlgn="base">
              <a:spcBef>
                <a:spcPct val="0"/>
              </a:spcBef>
              <a:spcAft>
                <a:spcPct val="0"/>
              </a:spcAft>
              <a:defRPr kumimoji="1" sz="2400">
                <a:solidFill>
                  <a:schemeClr val="tx1"/>
                </a:solidFill>
                <a:latin typeface="Arial" charset="0"/>
                <a:ea typeface="新細明體" charset="0"/>
              </a:defRPr>
            </a:lvl8pPr>
            <a:lvl9pPr marL="3886200" indent="-228600" fontAlgn="base">
              <a:spcBef>
                <a:spcPct val="0"/>
              </a:spcBef>
              <a:spcAft>
                <a:spcPct val="0"/>
              </a:spcAft>
              <a:defRPr kumimoji="1" sz="2400">
                <a:solidFill>
                  <a:schemeClr val="tx1"/>
                </a:solidFill>
                <a:latin typeface="Arial" charset="0"/>
                <a:ea typeface="新細明體" charset="0"/>
              </a:defRPr>
            </a:lvl9pPr>
          </a:lstStyle>
          <a:p>
            <a:fld id="{381370C0-0CC0-C14F-93E7-D2B15D1E3E70}" type="slidenum">
              <a:rPr kumimoji="0" lang="zh-TW" altLang="en-US" sz="1200">
                <a:latin typeface="Calibri" charset="0"/>
              </a:rPr>
              <a:pPr/>
              <a:t>13</a:t>
            </a:fld>
            <a:endParaRPr kumimoji="0" lang="zh-TW" altLang="en-US" sz="1200">
              <a:latin typeface="Calibri" charset="0"/>
            </a:endParaRPr>
          </a:p>
        </p:txBody>
      </p:sp>
    </p:spTree>
    <p:extLst>
      <p:ext uri="{BB962C8B-B14F-4D97-AF65-F5344CB8AC3E}">
        <p14:creationId xmlns:p14="http://schemas.microsoft.com/office/powerpoint/2010/main" val="209235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Autofit/>
          </a:bodyPr>
          <a:lstStyle/>
          <a:p>
            <a:r>
              <a:rPr lang="en-US" altLang="zh-TW" sz="1800" kern="1200" baseline="0" dirty="0">
                <a:solidFill>
                  <a:schemeClr val="tx1"/>
                </a:solidFill>
              </a:rPr>
              <a:t>It was three years later following the first liver transplantation that Taiwan government</a:t>
            </a:r>
            <a:r>
              <a:rPr lang="zh-TW" altLang="en-US" sz="1800" kern="1200" baseline="0" dirty="0">
                <a:solidFill>
                  <a:schemeClr val="tx1"/>
                </a:solidFill>
              </a:rPr>
              <a:t> </a:t>
            </a:r>
            <a:r>
              <a:rPr lang="en-US" altLang="zh-TW" sz="1800" kern="1200" baseline="0" dirty="0">
                <a:solidFill>
                  <a:schemeClr val="tx1"/>
                </a:solidFill>
              </a:rPr>
              <a:t>promulgated ‘Human Organ Transplantation Act’ in 1987. It was the first time  in Asia to enforce laws regarding brain death. In this Act, it emphasized that the priority of organ source for transplantation would be brain-dead donor.  Living donor eligibility was restricted within 3rd degree consanguinity and spouse. But in order to broaden the organ source, the donor eligibility was expanded to 5</a:t>
            </a:r>
            <a:r>
              <a:rPr lang="en-US" altLang="zh-TW" sz="1800" kern="1200" baseline="30000" dirty="0">
                <a:solidFill>
                  <a:schemeClr val="tx1"/>
                </a:solidFill>
              </a:rPr>
              <a:t>th</a:t>
            </a:r>
            <a:r>
              <a:rPr lang="en-US" altLang="zh-TW" sz="1800" kern="1200" baseline="0" dirty="0">
                <a:solidFill>
                  <a:schemeClr val="tx1"/>
                </a:solidFill>
              </a:rPr>
              <a:t> consanguinity and spouse in an amendment enacted in 2002. However, organ donations were still small in number and sporadic in the next 15 years.  Why?</a:t>
            </a:r>
          </a:p>
          <a:p>
            <a:endParaRPr lang="en-US" altLang="zh-TW" sz="1800" kern="1200" baseline="0" dirty="0">
              <a:solidFill>
                <a:schemeClr val="tx1"/>
              </a:solidFill>
            </a:endParaRPr>
          </a:p>
          <a:p>
            <a:endParaRPr kumimoji="1" lang="zh-TW" altLang="en-US" sz="1800" dirty="0"/>
          </a:p>
          <a:p>
            <a:endParaRPr kumimoji="1" lang="zh-TW" altLang="en-US" sz="1800" dirty="0"/>
          </a:p>
        </p:txBody>
      </p:sp>
      <p:sp>
        <p:nvSpPr>
          <p:cNvPr id="4" name="頁尾版面配置區 3"/>
          <p:cNvSpPr>
            <a:spLocks noGrp="1"/>
          </p:cNvSpPr>
          <p:nvPr>
            <p:ph type="ft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857B0EF0-15C8-4B98-8B56-0F91E7F5FA4B}" type="slidenum">
              <a:rPr lang="zh-TW" altLang="en-US" smtClean="0"/>
              <a:pPr/>
              <a:t>22</a:t>
            </a:fld>
            <a:endParaRPr lang="zh-TW" altLang="en-US"/>
          </a:p>
        </p:txBody>
      </p:sp>
    </p:spTree>
    <p:extLst>
      <p:ext uri="{BB962C8B-B14F-4D97-AF65-F5344CB8AC3E}">
        <p14:creationId xmlns:p14="http://schemas.microsoft.com/office/powerpoint/2010/main" val="232933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36" y="0"/>
            <a:ext cx="9142064" cy="6855580"/>
          </a:xfrm>
          <a:prstGeom prst="rect">
            <a:avLst/>
          </a:prstGeom>
        </p:spPr>
      </p:pic>
      <p:sp>
        <p:nvSpPr>
          <p:cNvPr id="2" name="標題 1"/>
          <p:cNvSpPr>
            <a:spLocks noGrp="1"/>
          </p:cNvSpPr>
          <p:nvPr>
            <p:ph type="ctrTitle"/>
          </p:nvPr>
        </p:nvSpPr>
        <p:spPr>
          <a:xfrm>
            <a:off x="827584" y="2130425"/>
            <a:ext cx="7416824" cy="1154559"/>
          </a:xfrm>
        </p:spPr>
        <p:txBody>
          <a:bodyPr/>
          <a:lstStyle>
            <a:lvl1pPr algn="ctr">
              <a:defRPr b="1">
                <a:latin typeface="+mn-lt"/>
                <a:ea typeface="微軟正黑體" pitchFamily="34" charset="-120"/>
              </a:defRPr>
            </a:lvl1pPr>
          </a:lstStyle>
          <a:p>
            <a:r>
              <a:rPr lang="zh-TW" altLang="en-US" dirty="0"/>
              <a:t>按一下以編輯母片標題樣式</a:t>
            </a:r>
          </a:p>
        </p:txBody>
      </p:sp>
      <p:sp>
        <p:nvSpPr>
          <p:cNvPr id="3" name="副標題 2"/>
          <p:cNvSpPr>
            <a:spLocks noGrp="1"/>
          </p:cNvSpPr>
          <p:nvPr>
            <p:ph type="subTitle" idx="1" hasCustomPrompt="1"/>
          </p:nvPr>
        </p:nvSpPr>
        <p:spPr>
          <a:xfrm>
            <a:off x="830896" y="3645024"/>
            <a:ext cx="7413511" cy="1392560"/>
          </a:xfrm>
        </p:spPr>
        <p:txBody>
          <a:bodyPr/>
          <a:lstStyle>
            <a:lvl1pPr marL="0" indent="0" algn="ctr">
              <a:buNone/>
              <a:defRPr>
                <a:solidFill>
                  <a:schemeClr val="tx1">
                    <a:lumMod val="65000"/>
                    <a:lumOff val="35000"/>
                  </a:schemeClr>
                </a:solidFill>
                <a:latin typeface="+mn-lt"/>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投影片編號版面配置區 5"/>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0644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F57B81D-6354-4DC0-B69E-1C3F48F38FA6}"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44605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35D3740-9EDB-4B89-A87C-9E8316973380}"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5997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標題投影片">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lvl1pPr>
              <a:defRPr/>
            </a:lvl1pPr>
          </a:lstStyle>
          <a:p>
            <a:pPr>
              <a:defRPr/>
            </a:pPr>
            <a:fld id="{384B9A0B-7774-C049-B9EB-77CF1C0E4F96}" type="datetime1">
              <a:rPr lang="zh-TW" altLang="en-US" smtClean="0"/>
              <a:t>2023/7/31</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fld id="{4BA9ADB7-3B6D-41B8-A7A1-8718EAE2809C}" type="slidenum">
              <a:rPr lang="en-US" altLang="zh-TW"/>
              <a:pPr/>
              <a:t>‹#›</a:t>
            </a:fld>
            <a:endParaRPr lang="en-US" altLang="zh-TW"/>
          </a:p>
        </p:txBody>
      </p:sp>
      <p:sp>
        <p:nvSpPr>
          <p:cNvPr id="9" name="標題 1"/>
          <p:cNvSpPr>
            <a:spLocks noGrp="1"/>
          </p:cNvSpPr>
          <p:nvPr>
            <p:ph type="ctrTitle"/>
          </p:nvPr>
        </p:nvSpPr>
        <p:spPr>
          <a:xfrm>
            <a:off x="323528" y="188640"/>
            <a:ext cx="8496944" cy="864096"/>
          </a:xfrm>
        </p:spPr>
        <p:txBody>
          <a:bodyPr>
            <a:normAutofit/>
          </a:bodyPr>
          <a:lstStyle>
            <a:lvl1pPr algn="l">
              <a:defRPr sz="4000" b="1">
                <a:solidFill>
                  <a:schemeClr val="accent2">
                    <a:lumMod val="50000"/>
                  </a:schemeClr>
                </a:solidFill>
                <a:latin typeface="Microsoft YaHei" panose="020B0503020204020204" pitchFamily="34" charset="-122"/>
                <a:ea typeface="Microsoft YaHei" panose="020B0503020204020204" pitchFamily="34" charset="-122"/>
              </a:defRPr>
            </a:lvl1pPr>
          </a:lstStyle>
          <a:p>
            <a:r>
              <a:rPr lang="zh-TW" altLang="en-US" dirty="0"/>
              <a:t>按一下以編輯母片標題樣式</a:t>
            </a:r>
          </a:p>
        </p:txBody>
      </p:sp>
    </p:spTree>
    <p:extLst>
      <p:ext uri="{BB962C8B-B14F-4D97-AF65-F5344CB8AC3E}">
        <p14:creationId xmlns:p14="http://schemas.microsoft.com/office/powerpoint/2010/main" val="229221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atin typeface="+mn-lt"/>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704FF5F1-E3A3-4434-8F9D-F4F01E63B8E6}"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solidFill>
                  <a:schemeClr val="tx1">
                    <a:lumMod val="65000"/>
                    <a:lumOff val="35000"/>
                  </a:schemeClr>
                </a:solidFill>
              </a:defRPr>
            </a:lvl1pPr>
          </a:lstStyle>
          <a:p>
            <a:fld id="{CBF0990F-49E1-4FEB-8995-5DD63E1EE8F6}" type="slidenum">
              <a:rPr lang="zh-TW" altLang="en-US" smtClean="0"/>
              <a:pPr/>
              <a:t>‹#›</a:t>
            </a:fld>
            <a:endParaRPr lang="zh-TW" altLang="en-US" dirty="0"/>
          </a:p>
        </p:txBody>
      </p:sp>
    </p:spTree>
    <p:extLst>
      <p:ext uri="{BB962C8B-B14F-4D97-AF65-F5344CB8AC3E}">
        <p14:creationId xmlns:p14="http://schemas.microsoft.com/office/powerpoint/2010/main" val="2690913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 y="1208"/>
            <a:ext cx="9142064" cy="6855580"/>
          </a:xfrm>
          <a:prstGeom prst="rect">
            <a:avLst/>
          </a:prstGeom>
        </p:spPr>
      </p:pic>
      <p:sp>
        <p:nvSpPr>
          <p:cNvPr id="2" name="標題 1"/>
          <p:cNvSpPr>
            <a:spLocks noGrp="1"/>
          </p:cNvSpPr>
          <p:nvPr>
            <p:ph type="title"/>
          </p:nvPr>
        </p:nvSpPr>
        <p:spPr>
          <a:xfrm>
            <a:off x="1115616" y="2564904"/>
            <a:ext cx="6912768" cy="1040591"/>
          </a:xfrm>
        </p:spPr>
        <p:txBody>
          <a:bodyPr anchor="ctr">
            <a:normAutofit/>
          </a:bodyPr>
          <a:lstStyle>
            <a:lvl1pPr algn="ctr">
              <a:defRPr sz="4000" b="1" cap="all">
                <a:solidFill>
                  <a:schemeClr val="bg1"/>
                </a:solidFill>
              </a:defRPr>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631E99BB-1D84-4497-A950-56E2CE003A6B}"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a:xfrm>
            <a:off x="7020272" y="6356350"/>
            <a:ext cx="2133600" cy="365125"/>
          </a:xfrm>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1421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300000FC-A0B3-4889-89F4-F6EC8B43F1DA}"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537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6D259-1560-4536-9B2E-96B270B49DF0}"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43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日期版面配置區 2"/>
          <p:cNvSpPr>
            <a:spLocks noGrp="1"/>
          </p:cNvSpPr>
          <p:nvPr>
            <p:ph type="dt" sz="half" idx="10"/>
          </p:nvPr>
        </p:nvSpPr>
        <p:spPr/>
        <p:txBody>
          <a:bodyPr/>
          <a:lstStyle/>
          <a:p>
            <a:fld id="{76ADA0B1-D15C-46F7-A2C0-3216312129BA}"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9009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E2F14C5-FC30-4E4E-9687-2735CFFB5E27}"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6157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6CCACCA-A1A4-4D84-A75C-F8333B5F184D}"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42835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486E2FD-C7FF-4DCB-B8DE-4A64FEF15CD2}"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5657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2" y="0"/>
            <a:ext cx="9143353"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1A1B4-E510-4603-A697-B75141345A9A}" type="datetime1">
              <a:rPr lang="zh-TW" altLang="en-US" smtClean="0">
                <a:solidFill>
                  <a:prstClr val="black">
                    <a:tint val="75000"/>
                  </a:prstClr>
                </a:solidFill>
              </a:rPr>
              <a:t>2023/7/31</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7020272" y="6356350"/>
            <a:ext cx="2133600" cy="365125"/>
          </a:xfrm>
          <a:prstGeom prst="rect">
            <a:avLst/>
          </a:prstGeom>
        </p:spPr>
        <p:txBody>
          <a:bodyPr vert="horz" lIns="91440" tIns="45720" rIns="91440" bIns="45720" rtlCol="0" anchor="ctr"/>
          <a:lstStyle>
            <a:lvl1pPr algn="r">
              <a:defRPr sz="1600">
                <a:solidFill>
                  <a:schemeClr val="tx1"/>
                </a:solidFill>
                <a:latin typeface="Arial" pitchFamily="34" charset="0"/>
                <a:cs typeface="Arial" pitchFamily="34" charset="0"/>
              </a:defRPr>
            </a:lvl1pPr>
          </a:lstStyle>
          <a:p>
            <a:fld id="{CBF0990F-49E1-4FEB-8995-5DD63E1EE8F6}" type="slidenum">
              <a:rPr lang="zh-TW" altLang="en-US" smtClean="0"/>
              <a:pPr/>
              <a:t>‹#›</a:t>
            </a:fld>
            <a:endParaRPr lang="zh-TW" altLang="en-US"/>
          </a:p>
        </p:txBody>
      </p:sp>
    </p:spTree>
    <p:extLst>
      <p:ext uri="{BB962C8B-B14F-4D97-AF65-F5344CB8AC3E}">
        <p14:creationId xmlns:p14="http://schemas.microsoft.com/office/powerpoint/2010/main" val="1458525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ftr="0" dt="0"/>
  <p:txStyles>
    <p:title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p:titleStyle>
    <p:bodyStyle>
      <a:lvl1pPr marL="342900" indent="-3429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2pPr>
      <a:lvl3pPr marL="11430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3pPr>
      <a:lvl4pPr marL="16002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4pPr>
      <a:lvl5pPr marL="20574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jpeg"/><Relationship Id="rId3" Type="http://schemas.microsoft.com/office/2007/relationships/hdphoto" Target="../media/hdphoto4.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3.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39.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microsoft.com/office/2007/relationships/hdphoto" Target="../media/hdphoto10.wdp"/><Relationship Id="rId5" Type="http://schemas.openxmlformats.org/officeDocument/2006/relationships/image" Target="../media/image47.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3.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360040" y="1196752"/>
            <a:ext cx="8316416" cy="2304256"/>
          </a:xfrm>
        </p:spPr>
        <p:txBody>
          <a:bodyPr>
            <a:normAutofit/>
          </a:bodyPr>
          <a:lstStyle/>
          <a:p>
            <a:pPr>
              <a:lnSpc>
                <a:spcPct val="150000"/>
              </a:lnSpc>
            </a:pPr>
            <a:r>
              <a:rPr lang="en-US" altLang="zh-TW" dirty="0"/>
              <a:t>Organ Transplantation in </a:t>
            </a:r>
            <a:br>
              <a:rPr lang="en-US" altLang="zh-TW" dirty="0"/>
            </a:br>
            <a:r>
              <a:rPr lang="en-US" altLang="zh-TW" dirty="0"/>
              <a:t>Wan Fan Hospital</a:t>
            </a:r>
            <a:endParaRPr lang="zh-TW" altLang="en-US" dirty="0"/>
          </a:p>
        </p:txBody>
      </p:sp>
      <p:sp>
        <p:nvSpPr>
          <p:cNvPr id="7" name="副標題 6"/>
          <p:cNvSpPr>
            <a:spLocks noGrp="1"/>
          </p:cNvSpPr>
          <p:nvPr>
            <p:ph type="subTitle" idx="1"/>
          </p:nvPr>
        </p:nvSpPr>
        <p:spPr>
          <a:xfrm>
            <a:off x="542864" y="3578101"/>
            <a:ext cx="8061584" cy="2731219"/>
          </a:xfrm>
        </p:spPr>
        <p:txBody>
          <a:bodyPr>
            <a:noAutofit/>
          </a:bodyPr>
          <a:lstStyle/>
          <a:p>
            <a:pPr>
              <a:lnSpc>
                <a:spcPct val="150000"/>
              </a:lnSpc>
              <a:spcBef>
                <a:spcPts val="1800"/>
              </a:spcBef>
            </a:pPr>
            <a:r>
              <a:rPr kumimoji="1" lang="en-US" altLang="zh-TW" i="1" dirty="0">
                <a:solidFill>
                  <a:schemeClr val="tx1"/>
                </a:solidFill>
              </a:rPr>
              <a:t>Ming-Che Lee,</a:t>
            </a:r>
            <a:r>
              <a:rPr kumimoji="1" lang="zh-TW" altLang="en-US" i="1" dirty="0">
                <a:solidFill>
                  <a:schemeClr val="tx1"/>
                </a:solidFill>
              </a:rPr>
              <a:t> </a:t>
            </a:r>
            <a:r>
              <a:rPr kumimoji="1" lang="en-US" altLang="zh-TW" i="1" dirty="0">
                <a:solidFill>
                  <a:schemeClr val="tx1"/>
                </a:solidFill>
              </a:rPr>
              <a:t>M.D.</a:t>
            </a:r>
          </a:p>
          <a:p>
            <a:pPr>
              <a:lnSpc>
                <a:spcPct val="110000"/>
              </a:lnSpc>
              <a:spcBef>
                <a:spcPts val="900"/>
              </a:spcBef>
            </a:pPr>
            <a:r>
              <a:rPr kumimoji="1" lang="en-US" altLang="zh-TW" sz="1400" dirty="0">
                <a:solidFill>
                  <a:schemeClr val="tx1"/>
                </a:solidFill>
              </a:rPr>
              <a:t>Deputy superintendent, Wan Fang Hospital, TMU, Taipei, Taiwan</a:t>
            </a:r>
          </a:p>
          <a:p>
            <a:pPr>
              <a:lnSpc>
                <a:spcPct val="110000"/>
              </a:lnSpc>
              <a:spcBef>
                <a:spcPts val="900"/>
              </a:spcBef>
            </a:pPr>
            <a:r>
              <a:rPr kumimoji="1" lang="en-US" altLang="zh-TW" sz="1400" dirty="0">
                <a:solidFill>
                  <a:schemeClr val="tx1"/>
                </a:solidFill>
              </a:rPr>
              <a:t>Director, TMU Organ Procurement Organization, Taipei, Taiwan</a:t>
            </a:r>
          </a:p>
          <a:p>
            <a:pPr>
              <a:lnSpc>
                <a:spcPct val="110000"/>
              </a:lnSpc>
              <a:spcBef>
                <a:spcPts val="900"/>
              </a:spcBef>
            </a:pPr>
            <a:r>
              <a:rPr kumimoji="1" lang="en-US" altLang="zh-TW" sz="1400" dirty="0">
                <a:solidFill>
                  <a:schemeClr val="tx1"/>
                </a:solidFill>
              </a:rPr>
              <a:t>Director, Organ Transplantation Center, Wan Fang Hospital, Taipei, Taiwan</a:t>
            </a:r>
          </a:p>
          <a:p>
            <a:pPr>
              <a:lnSpc>
                <a:spcPct val="110000"/>
              </a:lnSpc>
              <a:spcBef>
                <a:spcPts val="900"/>
              </a:spcBef>
            </a:pPr>
            <a:r>
              <a:rPr kumimoji="1" lang="en-US" altLang="zh-TW" sz="1400" dirty="0">
                <a:solidFill>
                  <a:schemeClr val="tx1"/>
                </a:solidFill>
              </a:rPr>
              <a:t>Chairman, Department</a:t>
            </a:r>
            <a:r>
              <a:rPr kumimoji="1" lang="zh-TW" altLang="en-US" sz="1400" dirty="0">
                <a:solidFill>
                  <a:schemeClr val="tx1"/>
                </a:solidFill>
              </a:rPr>
              <a:t> </a:t>
            </a:r>
            <a:r>
              <a:rPr kumimoji="1" lang="en-US" altLang="zh-TW" sz="1400" dirty="0">
                <a:solidFill>
                  <a:schemeClr val="tx1"/>
                </a:solidFill>
              </a:rPr>
              <a:t>of</a:t>
            </a:r>
            <a:r>
              <a:rPr kumimoji="1" lang="zh-TW" altLang="en-US" sz="1400" dirty="0">
                <a:solidFill>
                  <a:schemeClr val="tx1"/>
                </a:solidFill>
              </a:rPr>
              <a:t> </a:t>
            </a:r>
            <a:r>
              <a:rPr kumimoji="1" lang="en-US" altLang="zh-TW" sz="1400" dirty="0">
                <a:solidFill>
                  <a:schemeClr val="tx1"/>
                </a:solidFill>
              </a:rPr>
              <a:t>Surgery,</a:t>
            </a:r>
            <a:r>
              <a:rPr kumimoji="1" lang="zh-TW" altLang="en-US" sz="1400" dirty="0">
                <a:solidFill>
                  <a:schemeClr val="tx1"/>
                </a:solidFill>
              </a:rPr>
              <a:t> </a:t>
            </a:r>
            <a:r>
              <a:rPr kumimoji="1" lang="en-US" altLang="zh-TW" sz="1400" dirty="0">
                <a:solidFill>
                  <a:schemeClr val="tx1"/>
                </a:solidFill>
              </a:rPr>
              <a:t>Wan</a:t>
            </a:r>
            <a:r>
              <a:rPr kumimoji="1" lang="zh-TW" altLang="en-US" sz="1400" dirty="0">
                <a:solidFill>
                  <a:schemeClr val="tx1"/>
                </a:solidFill>
              </a:rPr>
              <a:t> </a:t>
            </a:r>
            <a:r>
              <a:rPr kumimoji="1" lang="en-US" altLang="zh-TW" sz="1400" dirty="0">
                <a:solidFill>
                  <a:schemeClr val="tx1"/>
                </a:solidFill>
              </a:rPr>
              <a:t>Fang</a:t>
            </a:r>
            <a:r>
              <a:rPr kumimoji="1" lang="zh-TW" altLang="en-US" sz="1400" dirty="0">
                <a:solidFill>
                  <a:schemeClr val="tx1"/>
                </a:solidFill>
              </a:rPr>
              <a:t> </a:t>
            </a:r>
            <a:r>
              <a:rPr kumimoji="1" lang="en-US" altLang="zh-TW" sz="1400" dirty="0">
                <a:solidFill>
                  <a:schemeClr val="tx1"/>
                </a:solidFill>
              </a:rPr>
              <a:t>Hospital, TMU, Taipei, Taiwan</a:t>
            </a:r>
          </a:p>
          <a:p>
            <a:pPr>
              <a:lnSpc>
                <a:spcPct val="110000"/>
              </a:lnSpc>
              <a:spcBef>
                <a:spcPts val="900"/>
              </a:spcBef>
            </a:pPr>
            <a:r>
              <a:rPr kumimoji="1" lang="en-US" altLang="zh-TW" sz="1400" dirty="0">
                <a:solidFill>
                  <a:schemeClr val="tx1"/>
                </a:solidFill>
              </a:rPr>
              <a:t>Professor of Surgery, School of Medicine, College of Medicine, TMU, Taipei, Taiwan</a:t>
            </a:r>
            <a:endParaRPr lang="zh-TW" altLang="zh-TW" sz="1400" dirty="0">
              <a:solidFill>
                <a:schemeClr val="bg1">
                  <a:lumMod val="65000"/>
                </a:schemeClr>
              </a:solidFill>
            </a:endParaRPr>
          </a:p>
          <a:p>
            <a:endParaRPr lang="zh-TW" altLang="en-US" sz="2000" dirty="0"/>
          </a:p>
        </p:txBody>
      </p:sp>
      <p:sp>
        <p:nvSpPr>
          <p:cNvPr id="8" name="投影片編號版面配置區 7"/>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1</a:t>
            </a:fld>
            <a:endParaRPr lang="zh-TW" altLang="en-US" dirty="0">
              <a:solidFill>
                <a:prstClr val="black">
                  <a:tint val="75000"/>
                </a:prstClr>
              </a:solidFill>
            </a:endParaRPr>
          </a:p>
        </p:txBody>
      </p:sp>
      <p:sp>
        <p:nvSpPr>
          <p:cNvPr id="2" name="矩形 1">
            <a:extLst>
              <a:ext uri="{FF2B5EF4-FFF2-40B4-BE49-F238E27FC236}">
                <a16:creationId xmlns:a16="http://schemas.microsoft.com/office/drawing/2014/main" id="{C1E78947-9339-E040-AC03-ABF3C0E68535}"/>
              </a:ext>
            </a:extLst>
          </p:cNvPr>
          <p:cNvSpPr/>
          <p:nvPr/>
        </p:nvSpPr>
        <p:spPr>
          <a:xfrm>
            <a:off x="1115616" y="6104329"/>
            <a:ext cx="6768752" cy="276999"/>
          </a:xfrm>
          <a:prstGeom prst="rect">
            <a:avLst/>
          </a:prstGeom>
        </p:spPr>
        <p:txBody>
          <a:bodyPr wrap="square">
            <a:spAutoFit/>
          </a:bodyPr>
          <a:lstStyle/>
          <a:p>
            <a:pPr algn="ctr"/>
            <a:r>
              <a:rPr lang="en" altLang="zh-TW" sz="1200" dirty="0">
                <a:solidFill>
                  <a:schemeClr val="bg1">
                    <a:lumMod val="50000"/>
                  </a:schemeClr>
                </a:solidFill>
              </a:rPr>
              <a:t>2023 Taiwan-Somaliland Medical Conference, August 13rd 2023, Hargeisa, Somaliland  </a:t>
            </a:r>
          </a:p>
        </p:txBody>
      </p:sp>
      <p:pic>
        <p:nvPicPr>
          <p:cNvPr id="3" name="圖片 2">
            <a:extLst>
              <a:ext uri="{FF2B5EF4-FFF2-40B4-BE49-F238E27FC236}">
                <a16:creationId xmlns:a16="http://schemas.microsoft.com/office/drawing/2014/main" id="{B1ACC148-1361-FB49-B13F-CD96EB5C90CA}"/>
              </a:ext>
            </a:extLst>
          </p:cNvPr>
          <p:cNvPicPr>
            <a:picLocks noChangeAspect="1"/>
          </p:cNvPicPr>
          <p:nvPr/>
        </p:nvPicPr>
        <p:blipFill>
          <a:blip r:embed="rId2"/>
          <a:stretch>
            <a:fillRect/>
          </a:stretch>
        </p:blipFill>
        <p:spPr>
          <a:xfrm>
            <a:off x="7020272" y="103659"/>
            <a:ext cx="2032000" cy="2032000"/>
          </a:xfrm>
          <a:prstGeom prst="rect">
            <a:avLst/>
          </a:prstGeom>
        </p:spPr>
      </p:pic>
    </p:spTree>
    <p:extLst>
      <p:ext uri="{BB962C8B-B14F-4D97-AF65-F5344CB8AC3E}">
        <p14:creationId xmlns:p14="http://schemas.microsoft.com/office/powerpoint/2010/main" val="31476777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9A07DCE-224B-444A-A83E-EBEBEA5995A8}"/>
              </a:ext>
            </a:extLst>
          </p:cNvPr>
          <p:cNvSpPr>
            <a:spLocks noGrp="1"/>
          </p:cNvSpPr>
          <p:nvPr>
            <p:ph idx="1"/>
          </p:nvPr>
        </p:nvSpPr>
        <p:spPr>
          <a:xfrm>
            <a:off x="457200" y="1423317"/>
            <a:ext cx="8229600" cy="4525963"/>
          </a:xfrm>
        </p:spPr>
        <p:txBody>
          <a:bodyPr>
            <a:normAutofit/>
          </a:bodyPr>
          <a:lstStyle/>
          <a:p>
            <a:pPr>
              <a:lnSpc>
                <a:spcPct val="120000"/>
              </a:lnSpc>
            </a:pPr>
            <a:r>
              <a:rPr kumimoji="1" lang="en-US" altLang="zh-TW" sz="2000" dirty="0">
                <a:latin typeface="+mn-lt"/>
              </a:rPr>
              <a:t>Transplant organization, 2008</a:t>
            </a:r>
          </a:p>
          <a:p>
            <a:pPr lvl="1">
              <a:lnSpc>
                <a:spcPct val="120000"/>
              </a:lnSpc>
            </a:pPr>
            <a:r>
              <a:rPr lang="en-US" altLang="zh-TW" sz="2000" dirty="0">
                <a:latin typeface="+mn-lt"/>
              </a:rPr>
              <a:t>Member of the Council, The Transplantation Society of Taiwan, Taipei, Taiwan, November 2011 – present. </a:t>
            </a:r>
            <a:endParaRPr lang="zh-TW" altLang="zh-TW" sz="2000" dirty="0">
              <a:latin typeface="+mn-lt"/>
            </a:endParaRPr>
          </a:p>
          <a:p>
            <a:pPr lvl="1">
              <a:lnSpc>
                <a:spcPct val="120000"/>
              </a:lnSpc>
            </a:pPr>
            <a:r>
              <a:rPr lang="en-US" altLang="zh-TW" sz="2000" dirty="0">
                <a:latin typeface="+mn-lt"/>
              </a:rPr>
              <a:t>Board of Director, Taiwan Organ Registry and Sharing Center, Taipei, Taiwan, January 2011 – present.	</a:t>
            </a:r>
            <a:endParaRPr lang="zh-TW" altLang="zh-TW" sz="2000" dirty="0">
              <a:latin typeface="+mn-lt"/>
            </a:endParaRPr>
          </a:p>
          <a:p>
            <a:pPr lvl="1">
              <a:lnSpc>
                <a:spcPct val="120000"/>
              </a:lnSpc>
            </a:pPr>
            <a:r>
              <a:rPr lang="en-US" altLang="zh-TW" sz="2000" dirty="0">
                <a:latin typeface="+mn-lt"/>
              </a:rPr>
              <a:t>President, Organ Donation Association, R.O.C., September 2017- present.</a:t>
            </a:r>
            <a:endParaRPr lang="zh-TW" altLang="zh-TW" sz="2000" dirty="0">
              <a:latin typeface="+mn-lt"/>
            </a:endParaRPr>
          </a:p>
          <a:p>
            <a:pPr marL="0" indent="0">
              <a:lnSpc>
                <a:spcPct val="120000"/>
              </a:lnSpc>
              <a:buNone/>
            </a:pPr>
            <a:endParaRPr lang="zh-TW" altLang="zh-TW" sz="2000" dirty="0">
              <a:latin typeface="+mn-lt"/>
            </a:endParaRPr>
          </a:p>
          <a:p>
            <a:pPr lvl="1">
              <a:lnSpc>
                <a:spcPct val="120000"/>
              </a:lnSpc>
            </a:pPr>
            <a:endParaRPr kumimoji="1" lang="zh-TW" altLang="en-US" sz="2000" dirty="0">
              <a:latin typeface="+mn-lt"/>
            </a:endParaRPr>
          </a:p>
        </p:txBody>
      </p:sp>
      <p:pic>
        <p:nvPicPr>
          <p:cNvPr id="10" name="圖片 9">
            <a:extLst>
              <a:ext uri="{FF2B5EF4-FFF2-40B4-BE49-F238E27FC236}">
                <a16:creationId xmlns:a16="http://schemas.microsoft.com/office/drawing/2014/main" id="{7FB2A383-95F5-E34F-A31A-5A0F50A0CC94}"/>
              </a:ext>
            </a:extLst>
          </p:cNvPr>
          <p:cNvPicPr/>
          <p:nvPr/>
        </p:nvPicPr>
        <p:blipFill rotWithShape="1">
          <a:blip r:embed="rId2" cstate="email">
            <a:extLst>
              <a:ext uri="{28A0092B-C50C-407E-A947-70E740481C1C}">
                <a14:useLocalDpi xmlns:a14="http://schemas.microsoft.com/office/drawing/2010/main" val="0"/>
              </a:ext>
            </a:extLst>
          </a:blip>
          <a:srcRect l="11754" t="8484" r="11136" b="16207"/>
          <a:stretch/>
        </p:blipFill>
        <p:spPr bwMode="auto">
          <a:xfrm>
            <a:off x="5644066" y="4446270"/>
            <a:ext cx="1448214" cy="1924144"/>
          </a:xfrm>
          <a:prstGeom prst="rect">
            <a:avLst/>
          </a:prstGeom>
          <a:noFill/>
          <a:ln>
            <a:noFill/>
          </a:ln>
        </p:spPr>
      </p:pic>
      <p:pic>
        <p:nvPicPr>
          <p:cNvPr id="11" name="圖片 10" descr="14986400014769 (1)">
            <a:extLst>
              <a:ext uri="{FF2B5EF4-FFF2-40B4-BE49-F238E27FC236}">
                <a16:creationId xmlns:a16="http://schemas.microsoft.com/office/drawing/2014/main" id="{F72492B5-5640-A647-B238-CB879B707E89}"/>
              </a:ext>
            </a:extLst>
          </p:cNvPr>
          <p:cNvPicPr/>
          <p:nvPr/>
        </p:nvPicPr>
        <p:blipFill rotWithShape="1">
          <a:blip r:embed="rId3" cstate="email">
            <a:extLst>
              <a:ext uri="{28A0092B-C50C-407E-A947-70E740481C1C}">
                <a14:useLocalDpi xmlns:a14="http://schemas.microsoft.com/office/drawing/2010/main" val="0"/>
              </a:ext>
            </a:extLst>
          </a:blip>
          <a:srcRect l="2565" t="1600" r="1128" b="1600"/>
          <a:stretch/>
        </p:blipFill>
        <p:spPr bwMode="auto">
          <a:xfrm>
            <a:off x="7420548" y="4446270"/>
            <a:ext cx="1543940" cy="1924144"/>
          </a:xfrm>
          <a:prstGeom prst="rect">
            <a:avLst/>
          </a:prstGeom>
          <a:noFill/>
          <a:ln>
            <a:noFill/>
          </a:ln>
        </p:spPr>
      </p:pic>
      <p:pic>
        <p:nvPicPr>
          <p:cNvPr id="13" name="圖片 12">
            <a:extLst>
              <a:ext uri="{FF2B5EF4-FFF2-40B4-BE49-F238E27FC236}">
                <a16:creationId xmlns:a16="http://schemas.microsoft.com/office/drawing/2014/main" id="{0CE45E15-C886-1241-AF6E-2D93CA609093}"/>
              </a:ext>
            </a:extLst>
          </p:cNvPr>
          <p:cNvPicPr>
            <a:picLocks noChangeAspect="1"/>
          </p:cNvPicPr>
          <p:nvPr/>
        </p:nvPicPr>
        <p:blipFill rotWithShape="1">
          <a:blip r:embed="rId4"/>
          <a:srcRect l="1393" t="2468"/>
          <a:stretch/>
        </p:blipFill>
        <p:spPr>
          <a:xfrm>
            <a:off x="2771800" y="4416896"/>
            <a:ext cx="2736304" cy="1904420"/>
          </a:xfrm>
          <a:prstGeom prst="rect">
            <a:avLst/>
          </a:prstGeom>
        </p:spPr>
      </p:pic>
      <p:pic>
        <p:nvPicPr>
          <p:cNvPr id="2" name="圖片 1"/>
          <p:cNvPicPr>
            <a:picLocks noChangeAspect="1"/>
          </p:cNvPicPr>
          <p:nvPr/>
        </p:nvPicPr>
        <p:blipFill rotWithShape="1">
          <a:blip r:embed="rId5" cstate="email">
            <a:extLst>
              <a:ext uri="{28A0092B-C50C-407E-A947-70E740481C1C}">
                <a14:useLocalDpi xmlns:a14="http://schemas.microsoft.com/office/drawing/2010/main" val="0"/>
              </a:ext>
            </a:extLst>
          </a:blip>
          <a:srcRect l="9099" t="20601" r="15392" b="24800"/>
          <a:stretch/>
        </p:blipFill>
        <p:spPr>
          <a:xfrm>
            <a:off x="7297643" y="116632"/>
            <a:ext cx="1594837" cy="1727740"/>
          </a:xfrm>
          <a:prstGeom prst="ellipse">
            <a:avLst/>
          </a:prstGeom>
          <a:ln>
            <a:noFill/>
          </a:ln>
          <a:effectLst>
            <a:softEdge rad="112500"/>
          </a:effectLst>
        </p:spPr>
      </p:pic>
      <p:sp>
        <p:nvSpPr>
          <p:cNvPr id="9" name="標題 1">
            <a:extLst>
              <a:ext uri="{FF2B5EF4-FFF2-40B4-BE49-F238E27FC236}">
                <a16:creationId xmlns:a16="http://schemas.microsoft.com/office/drawing/2014/main" id="{C2971536-8040-9D4C-AFFB-E70F29DDED0F}"/>
              </a:ext>
            </a:extLst>
          </p:cNvPr>
          <p:cNvSpPr>
            <a:spLocks noGrp="1"/>
          </p:cNvSpPr>
          <p:nvPr>
            <p:ph type="title"/>
          </p:nvPr>
        </p:nvSpPr>
        <p:spPr>
          <a:xfrm>
            <a:off x="374848" y="197768"/>
            <a:ext cx="8229600" cy="1143000"/>
          </a:xfrm>
        </p:spPr>
        <p:txBody>
          <a:bodyPr>
            <a:normAutofit/>
          </a:bodyPr>
          <a:lstStyle/>
          <a:p>
            <a:r>
              <a:rPr kumimoji="1" lang="en-US" altLang="zh-TW" sz="3600" dirty="0">
                <a:latin typeface="+mj-lt"/>
              </a:rPr>
              <a:t>My transplant journey </a:t>
            </a:r>
            <a:r>
              <a:rPr kumimoji="1" lang="en-US" altLang="zh-TW" sz="3600" dirty="0" smtClean="0">
                <a:latin typeface="+mj-lt"/>
              </a:rPr>
              <a:t>II </a:t>
            </a:r>
            <a:r>
              <a:rPr kumimoji="1" lang="en-US" altLang="zh-TW" sz="2400" dirty="0" smtClean="0"/>
              <a:t>– </a:t>
            </a:r>
            <a:r>
              <a:rPr kumimoji="1" lang="en-US" altLang="zh-TW" sz="2400" dirty="0"/>
              <a:t>MC Lee, M.D.</a:t>
            </a:r>
            <a:endParaRPr kumimoji="1" lang="zh-TW" altLang="en-US" sz="2400" dirty="0">
              <a:latin typeface="+mj-lt"/>
            </a:endParaRPr>
          </a:p>
        </p:txBody>
      </p:sp>
      <p:sp>
        <p:nvSpPr>
          <p:cNvPr id="8" name="投影片編號版面配置區 1">
            <a:extLst>
              <a:ext uri="{FF2B5EF4-FFF2-40B4-BE49-F238E27FC236}">
                <a16:creationId xmlns:a16="http://schemas.microsoft.com/office/drawing/2014/main" id="{E6EDFBD8-EFF1-CA46-AEBF-FA378AA34FAB}"/>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10</a:t>
            </a:fld>
            <a:endParaRPr lang="zh-TW" altLang="en-US" dirty="0"/>
          </a:p>
        </p:txBody>
      </p:sp>
    </p:spTree>
    <p:extLst>
      <p:ext uri="{BB962C8B-B14F-4D97-AF65-F5344CB8AC3E}">
        <p14:creationId xmlns:p14="http://schemas.microsoft.com/office/powerpoint/2010/main" val="13906361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229600" cy="785818"/>
          </a:xfrm>
        </p:spPr>
        <p:txBody>
          <a:bodyPr>
            <a:normAutofit/>
          </a:bodyPr>
          <a:lstStyle/>
          <a:p>
            <a:r>
              <a:rPr lang="en-US" altLang="zh-TW" dirty="0">
                <a:latin typeface="+mn-lt"/>
              </a:rPr>
              <a:t>First organ transplantation in Taiwan</a:t>
            </a:r>
            <a:endParaRPr lang="zh-TW" altLang="en-US" dirty="0">
              <a:latin typeface="+mn-lt"/>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4457691"/>
              </p:ext>
            </p:extLst>
          </p:nvPr>
        </p:nvGraphicFramePr>
        <p:xfrm>
          <a:off x="518864" y="1707912"/>
          <a:ext cx="8229600" cy="4097352"/>
        </p:xfrm>
        <a:graphic>
          <a:graphicData uri="http://schemas.openxmlformats.org/drawingml/2006/table">
            <a:tbl>
              <a:tblPr firstRow="1" bandRow="1">
                <a:tableStyleId>{5C22544A-7EE6-4342-B048-85BDC9FD1C3A}</a:tableStyleId>
              </a:tblPr>
              <a:tblGrid>
                <a:gridCol w="1500169">
                  <a:extLst>
                    <a:ext uri="{9D8B030D-6E8A-4147-A177-3AD203B41FA5}">
                      <a16:colId xmlns:a16="http://schemas.microsoft.com/office/drawing/2014/main" val="20000"/>
                    </a:ext>
                  </a:extLst>
                </a:gridCol>
                <a:gridCol w="1928826">
                  <a:extLst>
                    <a:ext uri="{9D8B030D-6E8A-4147-A177-3AD203B41FA5}">
                      <a16:colId xmlns:a16="http://schemas.microsoft.com/office/drawing/2014/main" val="20001"/>
                    </a:ext>
                  </a:extLst>
                </a:gridCol>
                <a:gridCol w="4800605">
                  <a:extLst>
                    <a:ext uri="{9D8B030D-6E8A-4147-A177-3AD203B41FA5}">
                      <a16:colId xmlns:a16="http://schemas.microsoft.com/office/drawing/2014/main" val="20002"/>
                    </a:ext>
                  </a:extLst>
                </a:gridCol>
              </a:tblGrid>
              <a:tr h="585336">
                <a:tc>
                  <a:txBody>
                    <a:bodyPr/>
                    <a:lstStyle/>
                    <a:p>
                      <a:pPr algn="ctr"/>
                      <a:r>
                        <a:rPr lang="en-US" altLang="zh-TW" sz="2000" dirty="0">
                          <a:latin typeface="+mn-lt"/>
                        </a:rPr>
                        <a:t>Year</a:t>
                      </a:r>
                      <a:endParaRPr lang="zh-TW" altLang="en-US" sz="2000" dirty="0">
                        <a:latin typeface="+mn-lt"/>
                      </a:endParaRPr>
                    </a:p>
                  </a:txBody>
                  <a:tcPr/>
                </a:tc>
                <a:tc>
                  <a:txBody>
                    <a:bodyPr/>
                    <a:lstStyle/>
                    <a:p>
                      <a:pPr algn="ctr"/>
                      <a:r>
                        <a:rPr lang="en-US" altLang="zh-TW" sz="2000" dirty="0">
                          <a:latin typeface="+mn-lt"/>
                        </a:rPr>
                        <a:t>Organ </a:t>
                      </a:r>
                      <a:endParaRPr lang="zh-TW" altLang="en-US" sz="2000" dirty="0">
                        <a:latin typeface="+mn-lt"/>
                      </a:endParaRPr>
                    </a:p>
                  </a:txBody>
                  <a:tcPr/>
                </a:tc>
                <a:tc>
                  <a:txBody>
                    <a:bodyPr/>
                    <a:lstStyle/>
                    <a:p>
                      <a:pPr algn="ctr"/>
                      <a:r>
                        <a:rPr lang="en-US" altLang="zh-TW" sz="2000" dirty="0">
                          <a:latin typeface="+mn-lt"/>
                        </a:rPr>
                        <a:t>Institute </a:t>
                      </a:r>
                      <a:endParaRPr lang="zh-TW" altLang="en-US" sz="2000" dirty="0">
                        <a:latin typeface="+mn-lt"/>
                      </a:endParaRPr>
                    </a:p>
                  </a:txBody>
                  <a:tcPr/>
                </a:tc>
                <a:extLst>
                  <a:ext uri="{0D108BD9-81ED-4DB2-BD59-A6C34878D82A}">
                    <a16:rowId xmlns:a16="http://schemas.microsoft.com/office/drawing/2014/main" val="10000"/>
                  </a:ext>
                </a:extLst>
              </a:tr>
              <a:tr h="585336">
                <a:tc>
                  <a:txBody>
                    <a:bodyPr/>
                    <a:lstStyle/>
                    <a:p>
                      <a:pPr algn="ctr"/>
                      <a:r>
                        <a:rPr lang="en-US" altLang="zh-TW" sz="2000" dirty="0">
                          <a:latin typeface="+mn-lt"/>
                        </a:rPr>
                        <a:t>1968</a:t>
                      </a:r>
                      <a:endParaRPr lang="zh-TW" altLang="en-US" sz="2000" dirty="0">
                        <a:latin typeface="+mn-lt"/>
                      </a:endParaRPr>
                    </a:p>
                  </a:txBody>
                  <a:tcPr/>
                </a:tc>
                <a:tc>
                  <a:txBody>
                    <a:bodyPr/>
                    <a:lstStyle/>
                    <a:p>
                      <a:pPr algn="ctr"/>
                      <a:r>
                        <a:rPr lang="en-US" altLang="zh-TW" sz="2000" dirty="0">
                          <a:latin typeface="+mn-lt"/>
                        </a:rPr>
                        <a:t>Kidney </a:t>
                      </a:r>
                      <a:endParaRPr lang="zh-TW" altLang="en-US" sz="2000" dirty="0">
                        <a:latin typeface="+mn-lt"/>
                      </a:endParaRPr>
                    </a:p>
                  </a:txBody>
                  <a:tcPr/>
                </a:tc>
                <a:tc>
                  <a:txBody>
                    <a:bodyPr/>
                    <a:lstStyle/>
                    <a:p>
                      <a:pPr algn="ctr"/>
                      <a:r>
                        <a:rPr lang="en-US" altLang="zh-TW" sz="2000" dirty="0">
                          <a:latin typeface="+mn-lt"/>
                        </a:rPr>
                        <a:t>National</a:t>
                      </a:r>
                      <a:r>
                        <a:rPr lang="en-US" altLang="zh-TW" sz="2000" baseline="0" dirty="0">
                          <a:latin typeface="+mn-lt"/>
                        </a:rPr>
                        <a:t> Taiwan University Hospital</a:t>
                      </a:r>
                      <a:endParaRPr lang="zh-TW" altLang="en-US" sz="2000" dirty="0">
                        <a:latin typeface="+mn-lt"/>
                      </a:endParaRPr>
                    </a:p>
                  </a:txBody>
                  <a:tcPr/>
                </a:tc>
                <a:extLst>
                  <a:ext uri="{0D108BD9-81ED-4DB2-BD59-A6C34878D82A}">
                    <a16:rowId xmlns:a16="http://schemas.microsoft.com/office/drawing/2014/main" val="10001"/>
                  </a:ext>
                </a:extLst>
              </a:tr>
              <a:tr h="585336">
                <a:tc>
                  <a:txBody>
                    <a:bodyPr/>
                    <a:lstStyle/>
                    <a:p>
                      <a:pPr algn="ctr"/>
                      <a:r>
                        <a:rPr lang="en-US" altLang="zh-TW" sz="2000" dirty="0">
                          <a:latin typeface="+mn-lt"/>
                        </a:rPr>
                        <a:t>1984</a:t>
                      </a:r>
                      <a:endParaRPr lang="zh-TW" altLang="en-US" sz="2000" dirty="0">
                        <a:latin typeface="+mn-lt"/>
                      </a:endParaRPr>
                    </a:p>
                  </a:txBody>
                  <a:tcPr/>
                </a:tc>
                <a:tc>
                  <a:txBody>
                    <a:bodyPr/>
                    <a:lstStyle/>
                    <a:p>
                      <a:pPr algn="ctr"/>
                      <a:r>
                        <a:rPr lang="en-US" altLang="zh-TW" sz="2000" dirty="0">
                          <a:latin typeface="+mn-lt"/>
                        </a:rPr>
                        <a:t>Liver </a:t>
                      </a:r>
                      <a:endParaRPr lang="zh-TW" altLang="en-US" sz="2000" dirty="0">
                        <a:latin typeface="+mn-lt"/>
                      </a:endParaRPr>
                    </a:p>
                  </a:txBody>
                  <a:tcPr/>
                </a:tc>
                <a:tc>
                  <a:txBody>
                    <a:bodyPr/>
                    <a:lstStyle/>
                    <a:p>
                      <a:pPr algn="ctr"/>
                      <a:r>
                        <a:rPr lang="en-US" altLang="zh-TW" sz="2000" dirty="0">
                          <a:latin typeface="+mn-lt"/>
                        </a:rPr>
                        <a:t>Chang Gung Memorial</a:t>
                      </a:r>
                      <a:r>
                        <a:rPr lang="en-US" altLang="zh-TW" sz="2000" baseline="0" dirty="0">
                          <a:latin typeface="+mn-lt"/>
                        </a:rPr>
                        <a:t> Hospital, </a:t>
                      </a:r>
                      <a:r>
                        <a:rPr lang="en-US" altLang="zh-TW" sz="2000" baseline="0" dirty="0" err="1">
                          <a:latin typeface="+mn-lt"/>
                        </a:rPr>
                        <a:t>Linko</a:t>
                      </a:r>
                      <a:endParaRPr lang="zh-TW" altLang="en-US" sz="2000" dirty="0">
                        <a:latin typeface="+mn-lt"/>
                      </a:endParaRPr>
                    </a:p>
                  </a:txBody>
                  <a:tcPr/>
                </a:tc>
                <a:extLst>
                  <a:ext uri="{0D108BD9-81ED-4DB2-BD59-A6C34878D82A}">
                    <a16:rowId xmlns:a16="http://schemas.microsoft.com/office/drawing/2014/main" val="10002"/>
                  </a:ext>
                </a:extLst>
              </a:tr>
              <a:tr h="585336">
                <a:tc>
                  <a:txBody>
                    <a:bodyPr/>
                    <a:lstStyle/>
                    <a:p>
                      <a:pPr algn="ctr"/>
                      <a:r>
                        <a:rPr lang="en-US" altLang="zh-TW" sz="2000" dirty="0">
                          <a:latin typeface="+mn-lt"/>
                        </a:rPr>
                        <a:t>1984</a:t>
                      </a:r>
                      <a:endParaRPr lang="zh-TW" altLang="en-US" sz="2000" dirty="0">
                        <a:latin typeface="+mn-lt"/>
                      </a:endParaRPr>
                    </a:p>
                  </a:txBody>
                  <a:tcPr/>
                </a:tc>
                <a:tc>
                  <a:txBody>
                    <a:bodyPr/>
                    <a:lstStyle/>
                    <a:p>
                      <a:pPr algn="ctr"/>
                      <a:r>
                        <a:rPr lang="en-US" altLang="zh-TW" sz="2000" dirty="0">
                          <a:latin typeface="+mn-lt"/>
                        </a:rPr>
                        <a:t>Pancreas </a:t>
                      </a:r>
                      <a:endParaRPr lang="zh-TW" altLang="en-US" sz="2000" dirty="0">
                        <a:latin typeface="+mn-lt"/>
                      </a:endParaRPr>
                    </a:p>
                  </a:txBody>
                  <a:tcPr/>
                </a:tc>
                <a:tc>
                  <a:txBody>
                    <a:bodyPr/>
                    <a:lstStyle/>
                    <a:p>
                      <a:pPr algn="ctr"/>
                      <a:r>
                        <a:rPr lang="en-US" altLang="zh-TW" sz="2000" dirty="0">
                          <a:latin typeface="+mn-lt"/>
                        </a:rPr>
                        <a:t>Chang Gung Memorial</a:t>
                      </a:r>
                      <a:r>
                        <a:rPr lang="en-US" altLang="zh-TW" sz="2000" baseline="0" dirty="0">
                          <a:latin typeface="+mn-lt"/>
                        </a:rPr>
                        <a:t> Hospital, </a:t>
                      </a:r>
                      <a:r>
                        <a:rPr lang="en-US" altLang="zh-TW" sz="2000" baseline="0" dirty="0" err="1">
                          <a:latin typeface="+mn-lt"/>
                        </a:rPr>
                        <a:t>Linko</a:t>
                      </a:r>
                      <a:endParaRPr lang="zh-TW" altLang="en-US" sz="2000" dirty="0">
                        <a:latin typeface="+mn-lt"/>
                      </a:endParaRPr>
                    </a:p>
                  </a:txBody>
                  <a:tcPr/>
                </a:tc>
                <a:extLst>
                  <a:ext uri="{0D108BD9-81ED-4DB2-BD59-A6C34878D82A}">
                    <a16:rowId xmlns:a16="http://schemas.microsoft.com/office/drawing/2014/main" val="10003"/>
                  </a:ext>
                </a:extLst>
              </a:tr>
              <a:tr h="585336">
                <a:tc>
                  <a:txBody>
                    <a:bodyPr/>
                    <a:lstStyle/>
                    <a:p>
                      <a:pPr algn="ctr"/>
                      <a:r>
                        <a:rPr lang="en-US" altLang="zh-TW" sz="2000" dirty="0">
                          <a:latin typeface="+mn-lt"/>
                        </a:rPr>
                        <a:t>1987</a:t>
                      </a:r>
                      <a:endParaRPr lang="zh-TW" altLang="en-US" sz="2000" dirty="0">
                        <a:latin typeface="+mn-lt"/>
                      </a:endParaRPr>
                    </a:p>
                  </a:txBody>
                  <a:tcPr/>
                </a:tc>
                <a:tc>
                  <a:txBody>
                    <a:bodyPr/>
                    <a:lstStyle/>
                    <a:p>
                      <a:pPr algn="ctr"/>
                      <a:r>
                        <a:rPr lang="en-US" altLang="zh-TW" sz="2000" dirty="0">
                          <a:latin typeface="+mn-lt"/>
                        </a:rPr>
                        <a:t>Heart</a:t>
                      </a:r>
                      <a:r>
                        <a:rPr lang="en-US" altLang="zh-TW" sz="2000" baseline="0" dirty="0">
                          <a:latin typeface="+mn-lt"/>
                        </a:rPr>
                        <a:t> </a:t>
                      </a:r>
                      <a:endParaRPr lang="zh-TW" altLang="en-US" sz="2000" dirty="0">
                        <a:latin typeface="+mn-lt"/>
                      </a:endParaRPr>
                    </a:p>
                  </a:txBody>
                  <a:tcPr/>
                </a:tc>
                <a:tc>
                  <a:txBody>
                    <a:bodyPr/>
                    <a:lstStyle/>
                    <a:p>
                      <a:pPr algn="ctr"/>
                      <a:r>
                        <a:rPr lang="en-US" altLang="zh-TW" sz="2000" dirty="0">
                          <a:latin typeface="+mn-lt"/>
                        </a:rPr>
                        <a:t>National Taiwan University</a:t>
                      </a:r>
                      <a:r>
                        <a:rPr lang="en-US" altLang="zh-TW" sz="2000" baseline="0" dirty="0">
                          <a:latin typeface="+mn-lt"/>
                        </a:rPr>
                        <a:t> Hospital</a:t>
                      </a:r>
                      <a:endParaRPr lang="zh-TW" altLang="en-US" sz="2000" dirty="0">
                        <a:latin typeface="+mn-lt"/>
                      </a:endParaRPr>
                    </a:p>
                  </a:txBody>
                  <a:tcPr/>
                </a:tc>
                <a:extLst>
                  <a:ext uri="{0D108BD9-81ED-4DB2-BD59-A6C34878D82A}">
                    <a16:rowId xmlns:a16="http://schemas.microsoft.com/office/drawing/2014/main" val="10004"/>
                  </a:ext>
                </a:extLst>
              </a:tr>
              <a:tr h="585336">
                <a:tc>
                  <a:txBody>
                    <a:bodyPr/>
                    <a:lstStyle/>
                    <a:p>
                      <a:pPr algn="ctr"/>
                      <a:r>
                        <a:rPr lang="en-US" altLang="zh-TW" sz="2000" dirty="0">
                          <a:latin typeface="+mn-lt"/>
                        </a:rPr>
                        <a:t>1991</a:t>
                      </a:r>
                      <a:endParaRPr lang="zh-TW" altLang="en-US" sz="2000" dirty="0">
                        <a:latin typeface="+mn-lt"/>
                      </a:endParaRPr>
                    </a:p>
                  </a:txBody>
                  <a:tcPr/>
                </a:tc>
                <a:tc>
                  <a:txBody>
                    <a:bodyPr/>
                    <a:lstStyle/>
                    <a:p>
                      <a:pPr algn="ctr"/>
                      <a:r>
                        <a:rPr lang="en-US" altLang="zh-TW" sz="2000" dirty="0">
                          <a:latin typeface="+mn-lt"/>
                        </a:rPr>
                        <a:t>Lung </a:t>
                      </a:r>
                      <a:endParaRPr lang="zh-TW" altLang="en-US" sz="2000" dirty="0">
                        <a:latin typeface="+mn-lt"/>
                      </a:endParaRPr>
                    </a:p>
                  </a:txBody>
                  <a:tcPr/>
                </a:tc>
                <a:tc>
                  <a:txBody>
                    <a:bodyPr/>
                    <a:lstStyle/>
                    <a:p>
                      <a:pPr algn="ctr"/>
                      <a:r>
                        <a:rPr lang="en-US" altLang="zh-TW" sz="2000" dirty="0">
                          <a:latin typeface="+mn-lt"/>
                        </a:rPr>
                        <a:t>Taipei</a:t>
                      </a:r>
                      <a:r>
                        <a:rPr lang="en-US" altLang="zh-TW" sz="2000" baseline="0" dirty="0">
                          <a:latin typeface="+mn-lt"/>
                        </a:rPr>
                        <a:t> Veteran General Hospital </a:t>
                      </a:r>
                      <a:endParaRPr lang="zh-TW" altLang="en-US" sz="2000" dirty="0">
                        <a:latin typeface="+mn-lt"/>
                      </a:endParaRPr>
                    </a:p>
                  </a:txBody>
                  <a:tcPr/>
                </a:tc>
                <a:extLst>
                  <a:ext uri="{0D108BD9-81ED-4DB2-BD59-A6C34878D82A}">
                    <a16:rowId xmlns:a16="http://schemas.microsoft.com/office/drawing/2014/main" val="10005"/>
                  </a:ext>
                </a:extLst>
              </a:tr>
              <a:tr h="585336">
                <a:tc>
                  <a:txBody>
                    <a:bodyPr/>
                    <a:lstStyle/>
                    <a:p>
                      <a:pPr algn="ctr"/>
                      <a:r>
                        <a:rPr lang="en-US" altLang="zh-TW" sz="2000" dirty="0">
                          <a:latin typeface="+mn-lt"/>
                        </a:rPr>
                        <a:t>2007</a:t>
                      </a:r>
                      <a:endParaRPr lang="zh-TW" altLang="en-US" sz="2000" dirty="0">
                        <a:latin typeface="+mn-lt"/>
                      </a:endParaRPr>
                    </a:p>
                  </a:txBody>
                  <a:tcPr/>
                </a:tc>
                <a:tc>
                  <a:txBody>
                    <a:bodyPr/>
                    <a:lstStyle/>
                    <a:p>
                      <a:pPr algn="ctr"/>
                      <a:r>
                        <a:rPr lang="en-US" altLang="zh-TW" sz="2000" dirty="0">
                          <a:latin typeface="+mn-lt"/>
                        </a:rPr>
                        <a:t>Small bowel</a:t>
                      </a:r>
                      <a:r>
                        <a:rPr lang="en-US" altLang="zh-TW" sz="2000" baseline="0" dirty="0">
                          <a:latin typeface="+mn-lt"/>
                        </a:rPr>
                        <a:t> </a:t>
                      </a:r>
                      <a:endParaRPr lang="zh-TW" altLang="en-US" sz="2000" dirty="0">
                        <a:latin typeface="+mn-lt"/>
                      </a:endParaRPr>
                    </a:p>
                  </a:txBody>
                  <a:tcPr/>
                </a:tc>
                <a:tc>
                  <a:txBody>
                    <a:bodyPr/>
                    <a:lstStyle/>
                    <a:p>
                      <a:pPr algn="ctr"/>
                      <a:r>
                        <a:rPr lang="en-US" altLang="zh-TW" sz="2000" dirty="0">
                          <a:latin typeface="+mn-lt"/>
                        </a:rPr>
                        <a:t>Far East Memorial Hospital</a:t>
                      </a:r>
                      <a:endParaRPr lang="zh-TW" altLang="en-US" sz="2000" dirty="0">
                        <a:latin typeface="+mn-lt"/>
                      </a:endParaRPr>
                    </a:p>
                  </a:txBody>
                  <a:tcPr/>
                </a:tc>
                <a:extLst>
                  <a:ext uri="{0D108BD9-81ED-4DB2-BD59-A6C34878D82A}">
                    <a16:rowId xmlns:a16="http://schemas.microsoft.com/office/drawing/2014/main" val="10006"/>
                  </a:ext>
                </a:extLst>
              </a:tr>
            </a:tbl>
          </a:graphicData>
        </a:graphic>
      </p:graphicFrame>
      <p:sp>
        <p:nvSpPr>
          <p:cNvPr id="6" name="投影片編號版面配置區 1">
            <a:extLst>
              <a:ext uri="{FF2B5EF4-FFF2-40B4-BE49-F238E27FC236}">
                <a16:creationId xmlns:a16="http://schemas.microsoft.com/office/drawing/2014/main" id="{8A822C45-8DB7-5842-BAD9-4F835EBC9842}"/>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11</a:t>
            </a:fld>
            <a:endParaRPr lang="zh-TW" altLang="en-US" dirty="0"/>
          </a:p>
        </p:txBody>
      </p:sp>
    </p:spTree>
    <p:extLst>
      <p:ext uri="{BB962C8B-B14F-4D97-AF65-F5344CB8AC3E}">
        <p14:creationId xmlns:p14="http://schemas.microsoft.com/office/powerpoint/2010/main" val="18806738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圖表 3"/>
          <p:cNvGraphicFramePr>
            <a:graphicFrameLocks/>
          </p:cNvGraphicFramePr>
          <p:nvPr>
            <p:extLst>
              <p:ext uri="{D42A27DB-BD31-4B8C-83A1-F6EECF244321}">
                <p14:modId xmlns:p14="http://schemas.microsoft.com/office/powerpoint/2010/main" val="259992890"/>
              </p:ext>
            </p:extLst>
          </p:nvPr>
        </p:nvGraphicFramePr>
        <p:xfrm>
          <a:off x="179462" y="1678894"/>
          <a:ext cx="8614161" cy="4153256"/>
        </p:xfrm>
        <a:graphic>
          <a:graphicData uri="http://schemas.openxmlformats.org/drawingml/2006/chart">
            <c:chart xmlns:c="http://schemas.openxmlformats.org/drawingml/2006/chart" xmlns:r="http://schemas.openxmlformats.org/officeDocument/2006/relationships" r:id="rId2"/>
          </a:graphicData>
        </a:graphic>
      </p:graphicFrame>
      <p:sp>
        <p:nvSpPr>
          <p:cNvPr id="6" name="標題 1"/>
          <p:cNvSpPr txBox="1">
            <a:spLocks/>
          </p:cNvSpPr>
          <p:nvPr/>
        </p:nvSpPr>
        <p:spPr>
          <a:xfrm>
            <a:off x="446856" y="490662"/>
            <a:ext cx="8229600" cy="706090"/>
          </a:xfrm>
          <a:prstGeom prst="rect">
            <a:avLst/>
          </a:prstGeom>
        </p:spPr>
        <p:txBody>
          <a:bodyPr>
            <a:no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r>
              <a:rPr lang="en-US" altLang="zh-TW" dirty="0" smtClean="0">
                <a:latin typeface="+mj-lt"/>
              </a:rPr>
              <a:t>Kidney transplantation</a:t>
            </a:r>
            <a:r>
              <a:rPr lang="zh-TW" altLang="en-US" dirty="0" smtClean="0">
                <a:latin typeface="+mj-lt"/>
              </a:rPr>
              <a:t> </a:t>
            </a:r>
            <a:r>
              <a:rPr lang="en-US" altLang="zh-TW" dirty="0" smtClean="0">
                <a:latin typeface="+mj-lt"/>
              </a:rPr>
              <a:t>in Taiwan</a:t>
            </a:r>
            <a:endParaRPr lang="zh-TW" altLang="en-US" dirty="0">
              <a:latin typeface="+mj-lt"/>
            </a:endParaRPr>
          </a:p>
        </p:txBody>
      </p:sp>
      <p:sp>
        <p:nvSpPr>
          <p:cNvPr id="2" name="文字方塊 1"/>
          <p:cNvSpPr txBox="1"/>
          <p:nvPr/>
        </p:nvSpPr>
        <p:spPr>
          <a:xfrm>
            <a:off x="1691680" y="1722294"/>
            <a:ext cx="6192688" cy="338554"/>
          </a:xfrm>
          <a:prstGeom prst="rect">
            <a:avLst/>
          </a:prstGeom>
          <a:solidFill>
            <a:schemeClr val="bg1"/>
          </a:solidFill>
          <a:ln>
            <a:solidFill>
              <a:schemeClr val="tx1"/>
            </a:solidFill>
          </a:ln>
        </p:spPr>
        <p:txBody>
          <a:bodyPr wrap="square" rtlCol="0">
            <a:spAutoFit/>
          </a:bodyPr>
          <a:lstStyle/>
          <a:p>
            <a:pPr algn="ctr"/>
            <a:r>
              <a:rPr lang="en-US" altLang="zh-TW" sz="1600" dirty="0" smtClean="0"/>
              <a:t>2005-2022</a:t>
            </a:r>
            <a:r>
              <a:rPr lang="zh-TW" altLang="en-US" sz="1600" dirty="0" smtClean="0"/>
              <a:t> </a:t>
            </a:r>
            <a:r>
              <a:rPr lang="en-US" altLang="zh-TW" sz="1600" dirty="0" smtClean="0"/>
              <a:t>Kidney transplantation (oversea transplantation excluded)</a:t>
            </a:r>
            <a:endParaRPr lang="zh-TW" altLang="en-US" sz="1600" dirty="0"/>
          </a:p>
        </p:txBody>
      </p:sp>
      <p:sp>
        <p:nvSpPr>
          <p:cNvPr id="3" name="矩形 2"/>
          <p:cNvSpPr/>
          <p:nvPr/>
        </p:nvSpPr>
        <p:spPr>
          <a:xfrm>
            <a:off x="2627784" y="5517232"/>
            <a:ext cx="403244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Deceased donor               Living donor    </a:t>
            </a:r>
            <a:endParaRPr lang="zh-TW" altLang="en-US" dirty="0">
              <a:solidFill>
                <a:schemeClr val="tx1"/>
              </a:solidFill>
            </a:endParaRPr>
          </a:p>
        </p:txBody>
      </p:sp>
      <p:sp>
        <p:nvSpPr>
          <p:cNvPr id="8" name="矩形 7"/>
          <p:cNvSpPr/>
          <p:nvPr/>
        </p:nvSpPr>
        <p:spPr>
          <a:xfrm>
            <a:off x="2627784" y="5589240"/>
            <a:ext cx="216024" cy="19411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932040" y="5589240"/>
            <a:ext cx="216024" cy="19411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4860032" y="6093296"/>
            <a:ext cx="4104456" cy="276999"/>
          </a:xfrm>
          <a:prstGeom prst="rect">
            <a:avLst/>
          </a:prstGeom>
          <a:noFill/>
        </p:spPr>
        <p:txBody>
          <a:bodyPr wrap="square" rtlCol="0">
            <a:spAutoFit/>
          </a:bodyPr>
          <a:lstStyle/>
          <a:p>
            <a:pPr algn="r"/>
            <a:r>
              <a:rPr lang="en-US" altLang="zh-TW" sz="1200" dirty="0" smtClean="0"/>
              <a:t>(Data source: Taiwan Organ Registry and Sharing Center)</a:t>
            </a:r>
            <a:endParaRPr lang="zh-TW" altLang="en-US" sz="1200" dirty="0"/>
          </a:p>
        </p:txBody>
      </p:sp>
    </p:spTree>
    <p:extLst>
      <p:ext uri="{BB962C8B-B14F-4D97-AF65-F5344CB8AC3E}">
        <p14:creationId xmlns:p14="http://schemas.microsoft.com/office/powerpoint/2010/main" val="32691528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72400" y="188640"/>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8172400" y="376848"/>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10"/>
          <p:cNvSpPr>
            <a:spLocks noChangeArrowheads="1"/>
          </p:cNvSpPr>
          <p:nvPr/>
        </p:nvSpPr>
        <p:spPr bwMode="auto">
          <a:xfrm>
            <a:off x="5461798" y="188640"/>
            <a:ext cx="350269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charset="0"/>
              <a:buNone/>
            </a:pPr>
            <a:r>
              <a:rPr kumimoji="0" lang="en-US" altLang="zh-TW" sz="2000" b="1" dirty="0">
                <a:solidFill>
                  <a:srgbClr val="C00000"/>
                </a:solidFill>
                <a:latin typeface="Calibri" charset="0"/>
                <a:ea typeface="標楷體" charset="0"/>
                <a:cs typeface="標楷體" charset="0"/>
              </a:rPr>
              <a:t>Northern Taiwan</a:t>
            </a:r>
            <a:r>
              <a:rPr kumimoji="0" lang="zh-TW" altLang="en-US" sz="2000" b="1" dirty="0">
                <a:solidFill>
                  <a:srgbClr val="C00000"/>
                </a:solidFill>
                <a:latin typeface="Calibri" charset="0"/>
                <a:ea typeface="標楷體" charset="0"/>
                <a:cs typeface="標楷體" charset="0"/>
              </a:rPr>
              <a:t> </a:t>
            </a:r>
            <a:r>
              <a:rPr kumimoji="0" lang="en-US" altLang="zh-TW" sz="2000" b="1" dirty="0">
                <a:solidFill>
                  <a:srgbClr val="C00000"/>
                </a:solidFill>
                <a:latin typeface="Calibri" charset="0"/>
                <a:ea typeface="標楷體" charset="0"/>
                <a:cs typeface="標楷體" charset="0"/>
              </a:rPr>
              <a:t>OPO (NTOPO)</a:t>
            </a:r>
            <a:endParaRPr kumimoji="0" lang="zh-TW" altLang="en-US" sz="2000" b="1" dirty="0">
              <a:solidFill>
                <a:srgbClr val="C00000"/>
              </a:solidFill>
              <a:latin typeface="Calibri" charset="0"/>
              <a:ea typeface="標楷體" charset="0"/>
              <a:cs typeface="標楷體" charset="0"/>
            </a:endParaRPr>
          </a:p>
        </p:txBody>
      </p:sp>
      <p:sp>
        <p:nvSpPr>
          <p:cNvPr id="64" name="七角星形 63"/>
          <p:cNvSpPr/>
          <p:nvPr/>
        </p:nvSpPr>
        <p:spPr>
          <a:xfrm flipH="1" flipV="1">
            <a:off x="3635500" y="1477664"/>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5" name="七角星形 28"/>
          <p:cNvSpPr/>
          <p:nvPr/>
        </p:nvSpPr>
        <p:spPr>
          <a:xfrm flipH="1" flipV="1">
            <a:off x="2267075" y="2915939"/>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6" name="七角星形 28"/>
          <p:cNvSpPr/>
          <p:nvPr/>
        </p:nvSpPr>
        <p:spPr>
          <a:xfrm flipH="1" flipV="1">
            <a:off x="2054350" y="4644727"/>
            <a:ext cx="285750" cy="285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pic>
        <p:nvPicPr>
          <p:cNvPr id="67" name="Picture 9"/>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538" y="2303164"/>
            <a:ext cx="1873250" cy="425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 name="Picture 4"/>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512" y="3276302"/>
            <a:ext cx="3024188" cy="332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2"/>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4913" y="1836439"/>
            <a:ext cx="237807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3"/>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6951" y="926250"/>
            <a:ext cx="1943100" cy="184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矩形 30"/>
          <p:cNvSpPr>
            <a:spLocks noChangeArrowheads="1"/>
          </p:cNvSpPr>
          <p:nvPr/>
        </p:nvSpPr>
        <p:spPr bwMode="auto">
          <a:xfrm>
            <a:off x="3419872" y="3284984"/>
            <a:ext cx="201622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kumimoji="0" lang="zh-TW" altLang="en-US" sz="1600" b="1" dirty="0">
                <a:ea typeface="微軟正黑體" panose="020B0604030504040204" pitchFamily="34" charset="-120"/>
                <a:cs typeface="標楷體" charset="0"/>
              </a:rPr>
              <a:t>東區器官勸募網絡</a:t>
            </a:r>
            <a:endParaRPr kumimoji="0" lang="en-US" altLang="zh-TW" sz="1600" b="1" dirty="0">
              <a:ea typeface="微軟正黑體" panose="020B0604030504040204" pitchFamily="34" charset="-120"/>
              <a:cs typeface="標楷體" charset="0"/>
            </a:endParaRPr>
          </a:p>
          <a:p>
            <a:pPr algn="ctr">
              <a:buFont typeface="Wingdings" charset="0"/>
              <a:buNone/>
            </a:pPr>
            <a:r>
              <a:rPr kumimoji="0" lang="en-US" altLang="zh-TW" sz="1600" b="1" dirty="0">
                <a:latin typeface="Calibri" charset="0"/>
                <a:ea typeface="標楷體" charset="0"/>
                <a:cs typeface="標楷體" charset="0"/>
              </a:rPr>
              <a:t>Eastern</a:t>
            </a:r>
            <a:r>
              <a:rPr kumimoji="0"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2" name="矩形 31"/>
          <p:cNvSpPr>
            <a:spLocks noChangeArrowheads="1"/>
          </p:cNvSpPr>
          <p:nvPr/>
        </p:nvSpPr>
        <p:spPr bwMode="auto">
          <a:xfrm>
            <a:off x="3124638" y="395953"/>
            <a:ext cx="216744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buFont typeface="Wingdings" charset="0"/>
              <a:buNone/>
            </a:pPr>
            <a:r>
              <a:rPr kumimoji="0" lang="zh-TW" altLang="en-US" sz="1600" b="1" dirty="0">
                <a:solidFill>
                  <a:srgbClr val="C00000"/>
                </a:solidFill>
                <a:latin typeface="+mn-lt"/>
                <a:ea typeface="微軟正黑體" panose="020B0604030504040204" pitchFamily="34" charset="-120"/>
                <a:cs typeface="標楷體" charset="0"/>
              </a:rPr>
              <a:t>北區器官勸募網絡</a:t>
            </a:r>
            <a:endParaRPr kumimoji="0" lang="en-US" altLang="zh-TW" sz="1600" b="1" dirty="0">
              <a:solidFill>
                <a:srgbClr val="C00000"/>
              </a:solidFill>
              <a:latin typeface="+mn-lt"/>
              <a:ea typeface="微軟正黑體" panose="020B0604030504040204" pitchFamily="34" charset="-120"/>
              <a:cs typeface="標楷體" charset="0"/>
            </a:endParaRPr>
          </a:p>
          <a:p>
            <a:pPr algn="ctr">
              <a:buFont typeface="Wingdings" charset="0"/>
              <a:buNone/>
            </a:pPr>
            <a:r>
              <a:rPr kumimoji="0" lang="en-US" altLang="zh-TW" sz="1600" b="1" dirty="0">
                <a:solidFill>
                  <a:srgbClr val="C00000"/>
                </a:solidFill>
                <a:latin typeface="+mn-lt"/>
                <a:ea typeface="微軟正黑體" panose="020B0604030504040204" pitchFamily="34" charset="-120"/>
                <a:cs typeface="標楷體" charset="0"/>
              </a:rPr>
              <a:t>Northern</a:t>
            </a:r>
            <a:r>
              <a:rPr kumimoji="0" lang="zh-TW" altLang="en-US" sz="1600" b="1" dirty="0">
                <a:solidFill>
                  <a:srgbClr val="C00000"/>
                </a:solidFill>
                <a:latin typeface="+mn-lt"/>
                <a:ea typeface="微軟正黑體" panose="020B0604030504040204" pitchFamily="34" charset="-120"/>
                <a:cs typeface="標楷體" charset="0"/>
              </a:rPr>
              <a:t> </a:t>
            </a:r>
            <a:r>
              <a:rPr kumimoji="0" lang="en-US" altLang="zh-TW" sz="1600" b="1" dirty="0">
                <a:solidFill>
                  <a:srgbClr val="C00000"/>
                </a:solidFill>
                <a:latin typeface="+mn-lt"/>
                <a:ea typeface="微軟正黑體" panose="020B0604030504040204" pitchFamily="34" charset="-120"/>
                <a:cs typeface="標楷體" charset="0"/>
              </a:rPr>
              <a:t>Taiwan OPO</a:t>
            </a:r>
            <a:endParaRPr kumimoji="0" lang="zh-TW" altLang="en-US" sz="1600" b="1" dirty="0">
              <a:solidFill>
                <a:srgbClr val="C00000"/>
              </a:solidFill>
              <a:latin typeface="+mn-lt"/>
              <a:ea typeface="微軟正黑體" panose="020B0604030504040204" pitchFamily="34" charset="-120"/>
              <a:cs typeface="標楷體" charset="0"/>
            </a:endParaRPr>
          </a:p>
        </p:txBody>
      </p:sp>
      <p:sp>
        <p:nvSpPr>
          <p:cNvPr id="73" name="矩形 32"/>
          <p:cNvSpPr>
            <a:spLocks noChangeArrowheads="1"/>
          </p:cNvSpPr>
          <p:nvPr/>
        </p:nvSpPr>
        <p:spPr bwMode="auto">
          <a:xfrm>
            <a:off x="611560" y="2484185"/>
            <a:ext cx="187416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kumimoji="0" lang="zh-TW" altLang="en-US" sz="1600" b="1" dirty="0">
                <a:ea typeface="微軟正黑體" panose="020B0604030504040204" pitchFamily="34" charset="-120"/>
                <a:cs typeface="標楷體" charset="0"/>
              </a:rPr>
              <a:t>中區器官勸募網絡</a:t>
            </a:r>
            <a:endParaRPr kumimoji="0" lang="en-US" altLang="zh-TW" sz="1600" b="1" dirty="0">
              <a:ea typeface="微軟正黑體" panose="020B0604030504040204" pitchFamily="34" charset="-120"/>
              <a:cs typeface="標楷體" charset="0"/>
            </a:endParaRPr>
          </a:p>
          <a:p>
            <a:pPr algn="ctr">
              <a:buFont typeface="Wingdings" charset="0"/>
              <a:buNone/>
            </a:pPr>
            <a:r>
              <a:rPr kumimoji="0" lang="en-US" altLang="zh-TW" sz="1600" b="1" dirty="0">
                <a:latin typeface="Calibri" charset="0"/>
                <a:ea typeface="標楷體" charset="0"/>
                <a:cs typeface="標楷體" charset="0"/>
              </a:rPr>
              <a:t>Central</a:t>
            </a:r>
            <a:r>
              <a:rPr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4" name="矩形 33"/>
          <p:cNvSpPr>
            <a:spLocks noChangeArrowheads="1"/>
          </p:cNvSpPr>
          <p:nvPr/>
        </p:nvSpPr>
        <p:spPr bwMode="auto">
          <a:xfrm>
            <a:off x="323528" y="4941168"/>
            <a:ext cx="205049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kumimoji="0" lang="zh-TW" altLang="en-US" sz="1600" b="1" dirty="0">
                <a:ea typeface="微軟正黑體" panose="020B0604030504040204" pitchFamily="34" charset="-120"/>
                <a:cs typeface="標楷體" charset="0"/>
              </a:rPr>
              <a:t>南區器官勸募網絡</a:t>
            </a:r>
            <a:endParaRPr kumimoji="0" lang="en-US" altLang="zh-TW" sz="1600" b="1" dirty="0">
              <a:ea typeface="微軟正黑體" panose="020B0604030504040204" pitchFamily="34" charset="-120"/>
              <a:cs typeface="標楷體" charset="0"/>
            </a:endParaRPr>
          </a:p>
          <a:p>
            <a:pPr algn="ctr">
              <a:buFont typeface="Wingdings" charset="0"/>
              <a:buNone/>
            </a:pPr>
            <a:r>
              <a:rPr kumimoji="0" lang="en-US" altLang="zh-TW" sz="1600" b="1" dirty="0">
                <a:latin typeface="Calibri" charset="0"/>
                <a:ea typeface="標楷體" charset="0"/>
                <a:cs typeface="標楷體" charset="0"/>
              </a:rPr>
              <a:t>Southern</a:t>
            </a:r>
            <a:r>
              <a:rPr kumimoji="0" lang="zh-TW" altLang="en-US" sz="1600" b="1" dirty="0">
                <a:latin typeface="Calibri" charset="0"/>
                <a:ea typeface="標楷體" charset="0"/>
                <a:cs typeface="標楷體" charset="0"/>
              </a:rPr>
              <a:t> </a:t>
            </a:r>
            <a:r>
              <a:rPr kumimoji="0" lang="en-US" altLang="zh-TW" sz="1600" b="1" dirty="0">
                <a:latin typeface="Calibri" charset="0"/>
                <a:ea typeface="標楷體" charset="0"/>
                <a:cs typeface="標楷體" charset="0"/>
              </a:rPr>
              <a:t>Taiwan OPO</a:t>
            </a:r>
            <a:endParaRPr kumimoji="0" lang="zh-TW" altLang="en-US" sz="1600" b="1" dirty="0">
              <a:latin typeface="Calibri" charset="0"/>
              <a:ea typeface="標楷體" charset="0"/>
              <a:cs typeface="標楷體" charset="0"/>
            </a:endParaRPr>
          </a:p>
        </p:txBody>
      </p:sp>
      <p:sp>
        <p:nvSpPr>
          <p:cNvPr id="76" name="直線圖說文字 1 (加上框線和強調線) 5"/>
          <p:cNvSpPr>
            <a:spLocks/>
          </p:cNvSpPr>
          <p:nvPr/>
        </p:nvSpPr>
        <p:spPr bwMode="auto">
          <a:xfrm>
            <a:off x="5435973" y="664880"/>
            <a:ext cx="3600523" cy="2104458"/>
          </a:xfrm>
          <a:prstGeom prst="accentBorderCallout1">
            <a:avLst>
              <a:gd name="adj1" fmla="val 33178"/>
              <a:gd name="adj2" fmla="val -1088"/>
              <a:gd name="adj3" fmla="val 42729"/>
              <a:gd name="adj4" fmla="val -42913"/>
            </a:avLst>
          </a:prstGeom>
          <a:solidFill>
            <a:srgbClr val="002060"/>
          </a:solidFill>
          <a:ln w="9525" algn="ctr">
            <a:solidFill>
              <a:schemeClr val="tx1"/>
            </a:solidFill>
            <a:round/>
            <a:headEnd/>
            <a:tailEnd/>
          </a:ln>
        </p:spPr>
        <p:txBody>
          <a:bodyPr/>
          <a:lstStyle/>
          <a:p>
            <a:pPr marL="93663" lvl="1">
              <a:lnSpc>
                <a:spcPct val="120000"/>
              </a:lnSpc>
              <a:spcBef>
                <a:spcPts val="400"/>
              </a:spcBef>
            </a:pPr>
            <a:r>
              <a:rPr lang="en-US" altLang="zh-TW" sz="1600" i="1" dirty="0">
                <a:solidFill>
                  <a:schemeClr val="bg1"/>
                </a:solidFill>
                <a:latin typeface="Calibri" charset="0"/>
              </a:rPr>
              <a:t>National</a:t>
            </a:r>
            <a:r>
              <a:rPr lang="zh-TW" altLang="en-US" sz="1600" i="1" dirty="0">
                <a:solidFill>
                  <a:schemeClr val="bg1"/>
                </a:solidFill>
                <a:latin typeface="Calibri" charset="0"/>
              </a:rPr>
              <a:t> </a:t>
            </a:r>
            <a:r>
              <a:rPr lang="en-US" altLang="zh-TW" sz="1600" i="1" dirty="0">
                <a:solidFill>
                  <a:schemeClr val="bg1"/>
                </a:solidFill>
                <a:latin typeface="Calibri" charset="0"/>
              </a:rPr>
              <a:t>Taiwan</a:t>
            </a:r>
            <a:r>
              <a:rPr lang="zh-TW" altLang="en-US" sz="1600" i="1" dirty="0">
                <a:solidFill>
                  <a:schemeClr val="bg1"/>
                </a:solidFill>
                <a:latin typeface="Calibri" charset="0"/>
              </a:rPr>
              <a:t> </a:t>
            </a:r>
            <a:r>
              <a:rPr lang="en-US" altLang="zh-TW" sz="1600" i="1" dirty="0">
                <a:solidFill>
                  <a:schemeClr val="bg1"/>
                </a:solidFill>
                <a:latin typeface="Calibri" charset="0"/>
              </a:rPr>
              <a:t>University</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Tri-service</a:t>
            </a:r>
            <a:r>
              <a:rPr lang="zh-TW" altLang="en-US" sz="1600" i="1" dirty="0">
                <a:solidFill>
                  <a:schemeClr val="bg1"/>
                </a:solidFill>
                <a:latin typeface="Calibri" charset="0"/>
              </a:rPr>
              <a:t> </a:t>
            </a:r>
            <a:r>
              <a:rPr lang="en-US" altLang="zh-TW" sz="1600" i="1" dirty="0">
                <a:solidFill>
                  <a:schemeClr val="bg1"/>
                </a:solidFill>
                <a:latin typeface="Calibri" charset="0"/>
              </a:rPr>
              <a:t>General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Taipei</a:t>
            </a:r>
            <a:r>
              <a:rPr lang="zh-TW" altLang="en-US" sz="1600" i="1" dirty="0">
                <a:solidFill>
                  <a:schemeClr val="bg1"/>
                </a:solidFill>
                <a:latin typeface="Calibri" charset="0"/>
              </a:rPr>
              <a:t> </a:t>
            </a:r>
            <a:r>
              <a:rPr lang="en-US" altLang="zh-TW" sz="1600" i="1" dirty="0">
                <a:solidFill>
                  <a:schemeClr val="bg1"/>
                </a:solidFill>
                <a:latin typeface="Calibri" charset="0"/>
              </a:rPr>
              <a:t>Veteran</a:t>
            </a:r>
            <a:r>
              <a:rPr lang="zh-TW" altLang="en-US" sz="1600" i="1" dirty="0">
                <a:solidFill>
                  <a:schemeClr val="bg1"/>
                </a:solidFill>
                <a:latin typeface="Calibri" charset="0"/>
              </a:rPr>
              <a:t> </a:t>
            </a:r>
            <a:r>
              <a:rPr lang="en-US" altLang="zh-TW" sz="1600" i="1" dirty="0">
                <a:solidFill>
                  <a:schemeClr val="bg1"/>
                </a:solidFill>
                <a:latin typeface="Calibri" charset="0"/>
              </a:rPr>
              <a:t>General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p>
          <a:p>
            <a:pPr marL="93663" lvl="1">
              <a:lnSpc>
                <a:spcPct val="120000"/>
              </a:lnSpc>
              <a:spcBef>
                <a:spcPts val="400"/>
              </a:spcBef>
            </a:pPr>
            <a:r>
              <a:rPr lang="en-US" altLang="zh-TW" sz="1600" i="1" dirty="0">
                <a:solidFill>
                  <a:schemeClr val="bg1"/>
                </a:solidFill>
                <a:latin typeface="Calibri" charset="0"/>
              </a:rPr>
              <a:t>Chang</a:t>
            </a:r>
            <a:r>
              <a:rPr lang="zh-TW" altLang="en-US" sz="1600" i="1" dirty="0">
                <a:solidFill>
                  <a:schemeClr val="bg1"/>
                </a:solidFill>
                <a:latin typeface="Calibri" charset="0"/>
              </a:rPr>
              <a:t> </a:t>
            </a:r>
            <a:r>
              <a:rPr lang="en-US" altLang="zh-TW" sz="1600" i="1" dirty="0">
                <a:solidFill>
                  <a:schemeClr val="bg1"/>
                </a:solidFill>
                <a:latin typeface="Calibri" charset="0"/>
              </a:rPr>
              <a:t>Gang</a:t>
            </a:r>
            <a:r>
              <a:rPr lang="zh-TW" altLang="en-US" sz="1600" i="1" dirty="0">
                <a:solidFill>
                  <a:schemeClr val="bg1"/>
                </a:solidFill>
                <a:latin typeface="Calibri" charset="0"/>
              </a:rPr>
              <a:t> </a:t>
            </a:r>
            <a:r>
              <a:rPr lang="en-US" altLang="zh-TW" sz="1600" i="1" dirty="0">
                <a:solidFill>
                  <a:schemeClr val="bg1"/>
                </a:solidFill>
                <a:latin typeface="Calibri" charset="0"/>
              </a:rPr>
              <a:t>Memorial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r>
              <a:rPr lang="zh-TW" altLang="en-US" sz="1600" i="1" dirty="0">
                <a:solidFill>
                  <a:schemeClr val="bg1"/>
                </a:solidFill>
                <a:latin typeface="Calibri" charset="0"/>
              </a:rPr>
              <a:t> </a:t>
            </a:r>
            <a:r>
              <a:rPr lang="en-US" altLang="zh-TW" sz="1600" i="1" dirty="0" err="1">
                <a:solidFill>
                  <a:schemeClr val="bg1"/>
                </a:solidFill>
                <a:latin typeface="Calibri" charset="0"/>
              </a:rPr>
              <a:t>Linko</a:t>
            </a:r>
            <a:endParaRPr lang="en-US" altLang="zh-TW" sz="1600" i="1" dirty="0">
              <a:solidFill>
                <a:schemeClr val="bg1"/>
              </a:solidFill>
              <a:latin typeface="Calibri" charset="0"/>
            </a:endParaRPr>
          </a:p>
          <a:p>
            <a:pPr marL="93663" lvl="1">
              <a:lnSpc>
                <a:spcPct val="120000"/>
              </a:lnSpc>
              <a:spcBef>
                <a:spcPts val="400"/>
              </a:spcBef>
            </a:pPr>
            <a:r>
              <a:rPr lang="en-US" altLang="zh-TW" sz="1600" i="1" dirty="0">
                <a:solidFill>
                  <a:schemeClr val="bg1"/>
                </a:solidFill>
                <a:latin typeface="Calibri" charset="0"/>
              </a:rPr>
              <a:t>Far</a:t>
            </a:r>
            <a:r>
              <a:rPr lang="zh-TW" altLang="en-US" sz="1600" i="1" dirty="0">
                <a:solidFill>
                  <a:schemeClr val="bg1"/>
                </a:solidFill>
                <a:latin typeface="Calibri" charset="0"/>
              </a:rPr>
              <a:t> </a:t>
            </a:r>
            <a:r>
              <a:rPr lang="en-US" altLang="zh-TW" sz="1600" i="1" dirty="0">
                <a:solidFill>
                  <a:schemeClr val="bg1"/>
                </a:solidFill>
                <a:latin typeface="Calibri" charset="0"/>
              </a:rPr>
              <a:t>East</a:t>
            </a:r>
            <a:r>
              <a:rPr lang="zh-TW" altLang="en-US" sz="1600" i="1" dirty="0">
                <a:solidFill>
                  <a:schemeClr val="bg1"/>
                </a:solidFill>
                <a:latin typeface="Calibri" charset="0"/>
              </a:rPr>
              <a:t> </a:t>
            </a:r>
            <a:r>
              <a:rPr lang="en-US" altLang="zh-TW" sz="1600" i="1" dirty="0">
                <a:solidFill>
                  <a:schemeClr val="bg1"/>
                </a:solidFill>
                <a:latin typeface="Calibri" charset="0"/>
              </a:rPr>
              <a:t>Memorial</a:t>
            </a:r>
            <a:r>
              <a:rPr lang="zh-TW" altLang="en-US" sz="1600" i="1" dirty="0">
                <a:solidFill>
                  <a:schemeClr val="bg1"/>
                </a:solidFill>
                <a:latin typeface="Calibri" charset="0"/>
              </a:rPr>
              <a:t> </a:t>
            </a:r>
            <a:r>
              <a:rPr lang="en-US" altLang="zh-TW" sz="1600" i="1" dirty="0">
                <a:solidFill>
                  <a:schemeClr val="bg1"/>
                </a:solidFill>
                <a:latin typeface="Calibri" charset="0"/>
              </a:rPr>
              <a:t>Hospital</a:t>
            </a:r>
            <a:r>
              <a:rPr lang="zh-TW" altLang="en-US" sz="1600" i="1" dirty="0">
                <a:solidFill>
                  <a:schemeClr val="bg1"/>
                </a:solidFill>
                <a:latin typeface="Calibri" charset="0"/>
              </a:rPr>
              <a:t> </a:t>
            </a:r>
            <a:endParaRPr lang="en-US" altLang="zh-TW" sz="1600" i="1" dirty="0">
              <a:solidFill>
                <a:schemeClr val="bg1"/>
              </a:solidFill>
              <a:latin typeface="Calibri" charset="0"/>
            </a:endParaRPr>
          </a:p>
          <a:p>
            <a:pPr marL="93663" lvl="1">
              <a:lnSpc>
                <a:spcPct val="120000"/>
              </a:lnSpc>
              <a:spcBef>
                <a:spcPts val="400"/>
              </a:spcBef>
            </a:pPr>
            <a:r>
              <a:rPr lang="en-US" altLang="zh-TW" sz="1600" i="1" dirty="0">
                <a:solidFill>
                  <a:schemeClr val="bg1"/>
                </a:solidFill>
                <a:latin typeface="Calibri" charset="0"/>
              </a:rPr>
              <a:t>Wan Fang Hospital, TMU</a:t>
            </a:r>
          </a:p>
        </p:txBody>
      </p:sp>
      <p:sp>
        <p:nvSpPr>
          <p:cNvPr id="77" name="七角星形 28"/>
          <p:cNvSpPr/>
          <p:nvPr/>
        </p:nvSpPr>
        <p:spPr>
          <a:xfrm flipH="1" flipV="1">
            <a:off x="3637445" y="1423689"/>
            <a:ext cx="285750" cy="285750"/>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pic>
        <p:nvPicPr>
          <p:cNvPr id="78" name="圖片 77">
            <a:extLst>
              <a:ext uri="{FF2B5EF4-FFF2-40B4-BE49-F238E27FC236}">
                <a16:creationId xmlns:a16="http://schemas.microsoft.com/office/drawing/2014/main" id="{02FEE2A7-B513-8D4F-8D6B-A6BB8A1FC53A}"/>
              </a:ext>
            </a:extLst>
          </p:cNvPr>
          <p:cNvPicPr>
            <a:picLocks noChangeAspect="1"/>
          </p:cNvPicPr>
          <p:nvPr/>
        </p:nvPicPr>
        <p:blipFill rotWithShape="1">
          <a:blip r:embed="rId7"/>
          <a:srcRect l="23654" t="31627" b="40041"/>
          <a:stretch/>
        </p:blipFill>
        <p:spPr>
          <a:xfrm>
            <a:off x="5696532" y="5260704"/>
            <a:ext cx="3195825" cy="804776"/>
          </a:xfrm>
          <a:prstGeom prst="rect">
            <a:avLst/>
          </a:prstGeom>
        </p:spPr>
      </p:pic>
      <p:graphicFrame>
        <p:nvGraphicFramePr>
          <p:cNvPr id="79" name="表格 78">
            <a:extLst>
              <a:ext uri="{FF2B5EF4-FFF2-40B4-BE49-F238E27FC236}">
                <a16:creationId xmlns:a16="http://schemas.microsoft.com/office/drawing/2014/main" id="{3C3B731F-B66C-8C44-BBCB-CE3810AD4382}"/>
              </a:ext>
            </a:extLst>
          </p:cNvPr>
          <p:cNvGraphicFramePr>
            <a:graphicFrameLocks noGrp="1"/>
          </p:cNvGraphicFramePr>
          <p:nvPr>
            <p:extLst/>
          </p:nvPr>
        </p:nvGraphicFramePr>
        <p:xfrm>
          <a:off x="5435973" y="2848312"/>
          <a:ext cx="3600523" cy="3683994"/>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197307812"/>
                    </a:ext>
                  </a:extLst>
                </a:gridCol>
                <a:gridCol w="1224136">
                  <a:extLst>
                    <a:ext uri="{9D8B030D-6E8A-4147-A177-3AD203B41FA5}">
                      <a16:colId xmlns:a16="http://schemas.microsoft.com/office/drawing/2014/main" val="1436475934"/>
                    </a:ext>
                  </a:extLst>
                </a:gridCol>
                <a:gridCol w="1656307">
                  <a:extLst>
                    <a:ext uri="{9D8B030D-6E8A-4147-A177-3AD203B41FA5}">
                      <a16:colId xmlns:a16="http://schemas.microsoft.com/office/drawing/2014/main" val="3121668219"/>
                    </a:ext>
                  </a:extLst>
                </a:gridCol>
              </a:tblGrid>
              <a:tr h="569072">
                <a:tc gridSpan="2">
                  <a:txBody>
                    <a:bodyPr/>
                    <a:lstStyle/>
                    <a:p>
                      <a:pPr algn="ctr"/>
                      <a:r>
                        <a:rPr lang="zh-CN" altLang="en-US" sz="1400" dirty="0">
                          <a:latin typeface="+mn-lt"/>
                          <a:ea typeface="微軟正黑體" panose="020B0604030504040204" pitchFamily="34" charset="-120"/>
                        </a:rPr>
                        <a:t>器官</a:t>
                      </a:r>
                      <a:endParaRPr lang="en-US" altLang="zh-CN"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Organ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zh-CN" altLang="en-US" sz="1400" dirty="0">
                          <a:latin typeface="+mn-lt"/>
                          <a:ea typeface="微軟正黑體" panose="020B0604030504040204" pitchFamily="34" charset="-120"/>
                        </a:rPr>
                        <a:t>移植醫院</a:t>
                      </a:r>
                      <a:r>
                        <a:rPr lang="en-US" altLang="zh-TW" sz="1400" dirty="0">
                          <a:latin typeface="+mn-lt"/>
                          <a:ea typeface="微軟正黑體" panose="020B0604030504040204" pitchFamily="34" charset="-120"/>
                        </a:rPr>
                        <a:t>Transplant center </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2275950268"/>
                  </a:ext>
                </a:extLst>
              </a:tr>
              <a:tr h="329463">
                <a:tc gridSpan="2">
                  <a:txBody>
                    <a:bodyPr/>
                    <a:lstStyle/>
                    <a:p>
                      <a:pPr algn="ctr"/>
                      <a:r>
                        <a:rPr lang="zh-CN" altLang="en-US" sz="1400" dirty="0">
                          <a:latin typeface="+mn-lt"/>
                          <a:ea typeface="微軟正黑體" panose="020B0604030504040204" pitchFamily="34" charset="-120"/>
                        </a:rPr>
                        <a:t>心臟</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Heart</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10</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1422558931"/>
                  </a:ext>
                </a:extLst>
              </a:tr>
              <a:tr h="329463">
                <a:tc gridSpan="2">
                  <a:txBody>
                    <a:bodyPr/>
                    <a:lstStyle/>
                    <a:p>
                      <a:pPr algn="ctr"/>
                      <a:r>
                        <a:rPr lang="zh-CN" altLang="en-US" sz="1400" dirty="0">
                          <a:latin typeface="+mn-lt"/>
                          <a:ea typeface="微軟正黑體" panose="020B0604030504040204" pitchFamily="34" charset="-120"/>
                        </a:rPr>
                        <a:t>肺臟</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Lung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6</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1407850747"/>
                  </a:ext>
                </a:extLst>
              </a:tr>
              <a:tr h="569072">
                <a:tc rowSpan="2">
                  <a:txBody>
                    <a:bodyPr/>
                    <a:lstStyle/>
                    <a:p>
                      <a:pPr algn="ctr"/>
                      <a:endParaRPr lang="en-US" altLang="zh-CN" sz="1400" dirty="0">
                        <a:latin typeface="+mn-lt"/>
                        <a:ea typeface="微軟正黑體" panose="020B0604030504040204" pitchFamily="34" charset="-120"/>
                      </a:endParaRPr>
                    </a:p>
                    <a:p>
                      <a:pPr algn="ctr"/>
                      <a:r>
                        <a:rPr lang="zh-CN" altLang="en-US" sz="1400" dirty="0">
                          <a:latin typeface="+mn-lt"/>
                          <a:ea typeface="微軟正黑體" panose="020B0604030504040204" pitchFamily="34" charset="-120"/>
                        </a:rPr>
                        <a:t>肝臟</a:t>
                      </a:r>
                      <a:r>
                        <a:rPr lang="en-US" altLang="zh-TW" sz="1400" dirty="0">
                          <a:latin typeface="+mn-lt"/>
                          <a:ea typeface="微軟正黑體" panose="020B0604030504040204" pitchFamily="34" charset="-120"/>
                        </a:rPr>
                        <a:t>Liver  </a:t>
                      </a:r>
                      <a:endParaRPr lang="zh-TW" altLang="en-US"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 </a:t>
                      </a:r>
                      <a:endParaRPr lang="zh-TW" altLang="en-US" sz="1400" dirty="0">
                        <a:latin typeface="+mn-lt"/>
                        <a:ea typeface="微軟正黑體" panose="020B0604030504040204" pitchFamily="34" charset="-120"/>
                      </a:endParaRPr>
                    </a:p>
                  </a:txBody>
                  <a:tcPr/>
                </a:tc>
                <a:tc>
                  <a:txBody>
                    <a:bodyPr/>
                    <a:lstStyle/>
                    <a:p>
                      <a:pPr algn="ctr"/>
                      <a:r>
                        <a:rPr lang="zh-CN" altLang="en-US" sz="1400" dirty="0">
                          <a:latin typeface="+mn-lt"/>
                          <a:ea typeface="微軟正黑體" panose="020B0604030504040204" pitchFamily="34" charset="-120"/>
                        </a:rPr>
                        <a:t>屍體</a:t>
                      </a:r>
                      <a:endParaRPr lang="en-US" altLang="zh-CN"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deceased</a:t>
                      </a:r>
                      <a:endParaRPr lang="zh-TW" altLang="en-US" sz="1400" dirty="0">
                        <a:latin typeface="+mn-lt"/>
                        <a:ea typeface="微軟正黑體" panose="020B0604030504040204" pitchFamily="34" charset="-120"/>
                      </a:endParaRPr>
                    </a:p>
                  </a:txBody>
                  <a:tcPr/>
                </a:tc>
                <a:tc>
                  <a:txBody>
                    <a:bodyPr/>
                    <a:lstStyle/>
                    <a:p>
                      <a:pPr algn="ctr"/>
                      <a:r>
                        <a:rPr lang="en-US" altLang="zh-TW" sz="1400" dirty="0">
                          <a:latin typeface="+mn-lt"/>
                          <a:ea typeface="微軟正黑體" panose="020B0604030504040204" pitchFamily="34" charset="-120"/>
                        </a:rPr>
                        <a:t>13</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17031394"/>
                  </a:ext>
                </a:extLst>
              </a:tr>
              <a:tr h="569072">
                <a:tc vMerge="1">
                  <a:txBody>
                    <a:bodyPr/>
                    <a:lstStyle/>
                    <a:p>
                      <a:pPr algn="ctr"/>
                      <a:endParaRPr lang="zh-TW" altLang="en-US" sz="1600" dirty="0"/>
                    </a:p>
                  </a:txBody>
                  <a:tcPr/>
                </a:tc>
                <a:tc>
                  <a:txBody>
                    <a:bodyPr/>
                    <a:lstStyle/>
                    <a:p>
                      <a:pPr algn="ctr"/>
                      <a:r>
                        <a:rPr lang="zh-CN" altLang="en-US" sz="1400" dirty="0">
                          <a:latin typeface="+mn-lt"/>
                          <a:ea typeface="微軟正黑體" panose="020B0604030504040204" pitchFamily="34" charset="-120"/>
                        </a:rPr>
                        <a:t>活體</a:t>
                      </a:r>
                      <a:r>
                        <a:rPr lang="zh-TW" altLang="en-US" sz="1400" dirty="0">
                          <a:latin typeface="+mn-lt"/>
                          <a:ea typeface="微軟正黑體" panose="020B0604030504040204" pitchFamily="34" charset="-120"/>
                        </a:rPr>
                        <a:t> </a:t>
                      </a:r>
                      <a:endParaRPr lang="en-US" altLang="zh-TW" sz="1400" dirty="0">
                        <a:latin typeface="+mn-lt"/>
                        <a:ea typeface="微軟正黑體" panose="020B0604030504040204" pitchFamily="34" charset="-120"/>
                      </a:endParaRPr>
                    </a:p>
                    <a:p>
                      <a:pPr algn="ctr"/>
                      <a:r>
                        <a:rPr lang="en-US" altLang="zh-TW" sz="1400" dirty="0">
                          <a:latin typeface="+mn-lt"/>
                          <a:ea typeface="微軟正黑體" panose="020B0604030504040204" pitchFamily="34" charset="-120"/>
                        </a:rPr>
                        <a:t>living</a:t>
                      </a:r>
                      <a:endParaRPr lang="zh-TW" altLang="en-US" sz="1400" dirty="0">
                        <a:latin typeface="+mn-lt"/>
                        <a:ea typeface="微軟正黑體" panose="020B0604030504040204" pitchFamily="34" charset="-120"/>
                      </a:endParaRPr>
                    </a:p>
                  </a:txBody>
                  <a:tcPr/>
                </a:tc>
                <a:tc>
                  <a:txBody>
                    <a:bodyPr/>
                    <a:lstStyle/>
                    <a:p>
                      <a:pPr algn="ctr"/>
                      <a:r>
                        <a:rPr lang="en-US" altLang="zh-TW" sz="1400" dirty="0">
                          <a:latin typeface="+mn-lt"/>
                          <a:ea typeface="微軟正黑體" panose="020B0604030504040204" pitchFamily="34" charset="-120"/>
                        </a:rPr>
                        <a:t>8</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3837316032"/>
                  </a:ext>
                </a:extLst>
              </a:tr>
              <a:tr h="329463">
                <a:tc gridSpan="2">
                  <a:txBody>
                    <a:bodyPr/>
                    <a:lstStyle/>
                    <a:p>
                      <a:pPr algn="ctr"/>
                      <a:r>
                        <a:rPr lang="zh-CN" altLang="en-US" sz="1400" dirty="0">
                          <a:latin typeface="+mn-lt"/>
                          <a:ea typeface="微軟正黑體" panose="020B0604030504040204" pitchFamily="34" charset="-120"/>
                        </a:rPr>
                        <a:t>胰臟</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Pancreas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4</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487302060"/>
                  </a:ext>
                </a:extLst>
              </a:tr>
              <a:tr h="329463">
                <a:tc gridSpan="2">
                  <a:txBody>
                    <a:bodyPr/>
                    <a:lstStyle/>
                    <a:p>
                      <a:pPr algn="ctr"/>
                      <a:r>
                        <a:rPr lang="zh-CN" altLang="en-US" sz="1400" dirty="0">
                          <a:latin typeface="+mn-lt"/>
                          <a:ea typeface="微軟正黑體" panose="020B0604030504040204" pitchFamily="34" charset="-120"/>
                        </a:rPr>
                        <a:t>小腸</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Intestine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2</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4082515083"/>
                  </a:ext>
                </a:extLst>
              </a:tr>
              <a:tr h="329463">
                <a:tc gridSpan="2">
                  <a:txBody>
                    <a:bodyPr/>
                    <a:lstStyle/>
                    <a:p>
                      <a:pPr algn="ctr"/>
                      <a:r>
                        <a:rPr lang="zh-CN" altLang="en-US" sz="1400" dirty="0">
                          <a:latin typeface="+mn-lt"/>
                          <a:ea typeface="微軟正黑體" panose="020B0604030504040204" pitchFamily="34" charset="-120"/>
                        </a:rPr>
                        <a:t>腎臟</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Kidney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17</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77734557"/>
                  </a:ext>
                </a:extLst>
              </a:tr>
              <a:tr h="329463">
                <a:tc gridSpan="2">
                  <a:txBody>
                    <a:bodyPr/>
                    <a:lstStyle/>
                    <a:p>
                      <a:pPr algn="l"/>
                      <a:r>
                        <a:rPr lang="zh-CN" altLang="en-US" sz="1400" dirty="0">
                          <a:latin typeface="+mn-lt"/>
                          <a:ea typeface="微軟正黑體" panose="020B0604030504040204" pitchFamily="34" charset="-120"/>
                        </a:rPr>
                        <a:t>      眼角膜  </a:t>
                      </a:r>
                      <a:r>
                        <a:rPr lang="zh-TW" altLang="en-US" sz="1400" dirty="0">
                          <a:latin typeface="+mn-lt"/>
                          <a:ea typeface="微軟正黑體" panose="020B0604030504040204" pitchFamily="34" charset="-120"/>
                        </a:rPr>
                        <a:t> </a:t>
                      </a:r>
                      <a:r>
                        <a:rPr lang="en-US" altLang="zh-TW" sz="1400" dirty="0">
                          <a:latin typeface="+mn-lt"/>
                          <a:ea typeface="微軟正黑體" panose="020B0604030504040204" pitchFamily="34" charset="-120"/>
                        </a:rPr>
                        <a:t>Cornea </a:t>
                      </a:r>
                      <a:endParaRPr lang="zh-TW" altLang="en-US" sz="1400" dirty="0">
                        <a:latin typeface="+mn-lt"/>
                        <a:ea typeface="微軟正黑體" panose="020B0604030504040204" pitchFamily="34" charset="-120"/>
                      </a:endParaRPr>
                    </a:p>
                  </a:txBody>
                  <a:tcPr/>
                </a:tc>
                <a:tc hMerge="1">
                  <a:txBody>
                    <a:bodyPr/>
                    <a:lstStyle/>
                    <a:p>
                      <a:endParaRPr lang="zh-TW" altLang="en-US"/>
                    </a:p>
                  </a:txBody>
                  <a:tcPr/>
                </a:tc>
                <a:tc>
                  <a:txBody>
                    <a:bodyPr/>
                    <a:lstStyle/>
                    <a:p>
                      <a:pPr algn="ctr"/>
                      <a:r>
                        <a:rPr lang="en-US" altLang="zh-TW" sz="1400" dirty="0">
                          <a:latin typeface="+mn-lt"/>
                          <a:ea typeface="微軟正黑體" panose="020B0604030504040204" pitchFamily="34" charset="-120"/>
                        </a:rPr>
                        <a:t>19</a:t>
                      </a:r>
                      <a:endParaRPr lang="zh-TW" altLang="en-US" sz="1400" dirty="0">
                        <a:latin typeface="+mn-lt"/>
                        <a:ea typeface="微軟正黑體" panose="020B0604030504040204" pitchFamily="34" charset="-120"/>
                      </a:endParaRPr>
                    </a:p>
                  </a:txBody>
                  <a:tcPr/>
                </a:tc>
                <a:extLst>
                  <a:ext uri="{0D108BD9-81ED-4DB2-BD59-A6C34878D82A}">
                    <a16:rowId xmlns:a16="http://schemas.microsoft.com/office/drawing/2014/main" val="578978788"/>
                  </a:ext>
                </a:extLst>
              </a:tr>
            </a:tbl>
          </a:graphicData>
        </a:graphic>
      </p:graphicFrame>
      <p:sp>
        <p:nvSpPr>
          <p:cNvPr id="4" name="標題 3">
            <a:extLst>
              <a:ext uri="{FF2B5EF4-FFF2-40B4-BE49-F238E27FC236}">
                <a16:creationId xmlns:a16="http://schemas.microsoft.com/office/drawing/2014/main" id="{5CF297C0-65F7-AC4A-9699-BD17C1441B41}"/>
              </a:ext>
            </a:extLst>
          </p:cNvPr>
          <p:cNvSpPr>
            <a:spLocks noGrp="1"/>
          </p:cNvSpPr>
          <p:nvPr>
            <p:ph type="title"/>
          </p:nvPr>
        </p:nvSpPr>
        <p:spPr>
          <a:xfrm>
            <a:off x="410876" y="332656"/>
            <a:ext cx="2674640" cy="1432659"/>
          </a:xfrm>
        </p:spPr>
        <p:txBody>
          <a:bodyPr>
            <a:normAutofit fontScale="90000"/>
          </a:bodyPr>
          <a:lstStyle/>
          <a:p>
            <a:pPr>
              <a:lnSpc>
                <a:spcPct val="120000"/>
              </a:lnSpc>
            </a:pPr>
            <a:r>
              <a:rPr kumimoji="1" lang="en-US" altLang="zh-TW" sz="2800" dirty="0"/>
              <a:t>Organ Procurement Organization </a:t>
            </a:r>
            <a:br>
              <a:rPr kumimoji="1" lang="en-US" altLang="zh-TW" sz="2800" dirty="0"/>
            </a:br>
            <a:r>
              <a:rPr kumimoji="1" lang="en-US" altLang="zh-TW" sz="2800" dirty="0"/>
              <a:t>in Taiwan </a:t>
            </a:r>
            <a:endParaRPr kumimoji="1" lang="zh-TW" altLang="en-US" sz="2800" dirty="0"/>
          </a:p>
        </p:txBody>
      </p:sp>
      <p:pic>
        <p:nvPicPr>
          <p:cNvPr id="23" name="圖片 22" descr="北區器官勸募網絡-陳文順LOGO">
            <a:extLst>
              <a:ext uri="{FF2B5EF4-FFF2-40B4-BE49-F238E27FC236}">
                <a16:creationId xmlns:a16="http://schemas.microsoft.com/office/drawing/2014/main" id="{0293C0D9-D487-A24E-A8FE-3895B388CC8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7784" y="439348"/>
            <a:ext cx="502351" cy="469372"/>
          </a:xfrm>
          <a:prstGeom prst="rect">
            <a:avLst/>
          </a:prstGeom>
          <a:noFill/>
          <a:ln>
            <a:noFill/>
          </a:ln>
        </p:spPr>
      </p:pic>
      <p:sp>
        <p:nvSpPr>
          <p:cNvPr id="27" name="投影片編號版面配置區 1">
            <a:extLst>
              <a:ext uri="{FF2B5EF4-FFF2-40B4-BE49-F238E27FC236}">
                <a16:creationId xmlns:a16="http://schemas.microsoft.com/office/drawing/2014/main" id="{35F73B2B-0D22-5F42-A84B-E08D599BAEF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13</a:t>
            </a:fld>
            <a:endParaRPr lang="zh-TW" altLang="en-US" dirty="0"/>
          </a:p>
        </p:txBody>
      </p:sp>
    </p:spTree>
    <p:extLst>
      <p:ext uri="{BB962C8B-B14F-4D97-AF65-F5344CB8AC3E}">
        <p14:creationId xmlns:p14="http://schemas.microsoft.com/office/powerpoint/2010/main" val="22919981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rganization Chart 2"/>
          <p:cNvGrpSpPr>
            <a:grpSpLocks noChangeAspect="1"/>
          </p:cNvGrpSpPr>
          <p:nvPr/>
        </p:nvGrpSpPr>
        <p:grpSpPr bwMode="auto">
          <a:xfrm>
            <a:off x="179512" y="1412775"/>
            <a:ext cx="8116899" cy="5000841"/>
            <a:chOff x="1134" y="609"/>
            <a:chExt cx="7198" cy="6566"/>
          </a:xfrm>
          <a:solidFill>
            <a:srgbClr val="960201"/>
          </a:solidFill>
        </p:grpSpPr>
        <p:cxnSp>
          <p:nvCxnSpPr>
            <p:cNvPr id="8196" name="_s8196"/>
            <p:cNvCxnSpPr>
              <a:cxnSpLocks noChangeShapeType="1"/>
              <a:stCxn id="85" idx="1"/>
              <a:endCxn id="80" idx="2"/>
            </p:cNvCxnSpPr>
            <p:nvPr/>
          </p:nvCxnSpPr>
          <p:spPr bwMode="auto">
            <a:xfrm rot="10800000">
              <a:off x="7363" y="2433"/>
              <a:ext cx="105" cy="1565"/>
            </a:xfrm>
            <a:prstGeom prst="bentConnector2">
              <a:avLst/>
            </a:prstGeom>
            <a:grpFill/>
            <a:ln w="28575">
              <a:solidFill>
                <a:schemeClr val="tx1"/>
              </a:solidFill>
              <a:miter lim="800000"/>
              <a:headEnd/>
              <a:tailEnd/>
            </a:ln>
          </p:spPr>
        </p:cxnSp>
        <p:cxnSp>
          <p:nvCxnSpPr>
            <p:cNvPr id="8197" name="_s8197"/>
            <p:cNvCxnSpPr>
              <a:cxnSpLocks noChangeShapeType="1"/>
              <a:stCxn id="84" idx="1"/>
              <a:endCxn id="80" idx="2"/>
            </p:cNvCxnSpPr>
            <p:nvPr/>
          </p:nvCxnSpPr>
          <p:spPr bwMode="auto">
            <a:xfrm rot="10800000">
              <a:off x="7363" y="2433"/>
              <a:ext cx="105" cy="1966"/>
            </a:xfrm>
            <a:prstGeom prst="bentConnector2">
              <a:avLst/>
            </a:prstGeom>
            <a:grpFill/>
            <a:ln w="28575">
              <a:solidFill>
                <a:schemeClr val="tx1"/>
              </a:solidFill>
              <a:miter lim="800000"/>
              <a:headEnd/>
              <a:tailEnd/>
            </a:ln>
          </p:spPr>
        </p:cxnSp>
        <p:cxnSp>
          <p:nvCxnSpPr>
            <p:cNvPr id="8198" name="_s8198"/>
            <p:cNvCxnSpPr>
              <a:cxnSpLocks noChangeShapeType="1"/>
              <a:stCxn id="83" idx="1"/>
              <a:endCxn id="80" idx="2"/>
            </p:cNvCxnSpPr>
            <p:nvPr/>
          </p:nvCxnSpPr>
          <p:spPr bwMode="auto">
            <a:xfrm rot="10800000">
              <a:off x="7363" y="2433"/>
              <a:ext cx="105" cy="1143"/>
            </a:xfrm>
            <a:prstGeom prst="bentConnector2">
              <a:avLst/>
            </a:prstGeom>
            <a:grpFill/>
            <a:ln w="28575">
              <a:solidFill>
                <a:schemeClr val="tx1"/>
              </a:solidFill>
              <a:miter lim="800000"/>
              <a:headEnd/>
              <a:tailEnd/>
            </a:ln>
          </p:spPr>
        </p:cxnSp>
        <p:cxnSp>
          <p:nvCxnSpPr>
            <p:cNvPr id="8199" name="_s8199"/>
            <p:cNvCxnSpPr>
              <a:cxnSpLocks noChangeShapeType="1"/>
              <a:stCxn id="82" idx="1"/>
              <a:endCxn id="80" idx="2"/>
            </p:cNvCxnSpPr>
            <p:nvPr/>
          </p:nvCxnSpPr>
          <p:spPr bwMode="auto">
            <a:xfrm rot="10800000">
              <a:off x="7363" y="2433"/>
              <a:ext cx="105" cy="711"/>
            </a:xfrm>
            <a:prstGeom prst="bentConnector2">
              <a:avLst/>
            </a:prstGeom>
            <a:grpFill/>
            <a:ln w="28575">
              <a:solidFill>
                <a:schemeClr val="tx1"/>
              </a:solidFill>
              <a:miter lim="800000"/>
              <a:headEnd/>
              <a:tailEnd/>
            </a:ln>
          </p:spPr>
        </p:cxnSp>
        <p:cxnSp>
          <p:nvCxnSpPr>
            <p:cNvPr id="8200" name="_s8200"/>
            <p:cNvCxnSpPr>
              <a:cxnSpLocks noChangeShapeType="1"/>
              <a:stCxn id="81" idx="1"/>
              <a:endCxn id="80" idx="2"/>
            </p:cNvCxnSpPr>
            <p:nvPr/>
          </p:nvCxnSpPr>
          <p:spPr bwMode="auto">
            <a:xfrm rot="10800000">
              <a:off x="7363" y="2433"/>
              <a:ext cx="105" cy="279"/>
            </a:xfrm>
            <a:prstGeom prst="bentConnector2">
              <a:avLst/>
            </a:prstGeom>
            <a:grpFill/>
            <a:ln w="28575">
              <a:solidFill>
                <a:schemeClr val="tx1"/>
              </a:solidFill>
              <a:miter lim="800000"/>
              <a:headEnd/>
              <a:tailEnd/>
            </a:ln>
          </p:spPr>
        </p:cxnSp>
        <p:cxnSp>
          <p:nvCxnSpPr>
            <p:cNvPr id="8201" name="_s8201"/>
            <p:cNvCxnSpPr>
              <a:cxnSpLocks noChangeShapeType="1"/>
            </p:cNvCxnSpPr>
            <p:nvPr/>
          </p:nvCxnSpPr>
          <p:spPr bwMode="auto">
            <a:xfrm rot="16200000" flipV="1">
              <a:off x="6651" y="1497"/>
              <a:ext cx="195" cy="1151"/>
            </a:xfrm>
            <a:prstGeom prst="bentConnector3">
              <a:avLst>
                <a:gd name="adj1" fmla="val 50000"/>
              </a:avLst>
            </a:prstGeom>
            <a:grpFill/>
            <a:ln w="28575">
              <a:solidFill>
                <a:schemeClr val="tx1"/>
              </a:solidFill>
              <a:miter lim="800000"/>
              <a:headEnd/>
              <a:tailEnd/>
            </a:ln>
          </p:spPr>
        </p:cxnSp>
        <p:cxnSp>
          <p:nvCxnSpPr>
            <p:cNvPr id="8202" name="_s8202"/>
            <p:cNvCxnSpPr>
              <a:cxnSpLocks noChangeShapeType="1"/>
              <a:stCxn id="79" idx="1"/>
              <a:endCxn id="65" idx="2"/>
            </p:cNvCxnSpPr>
            <p:nvPr/>
          </p:nvCxnSpPr>
          <p:spPr bwMode="auto">
            <a:xfrm rot="10800000">
              <a:off x="3871" y="2424"/>
              <a:ext cx="143" cy="720"/>
            </a:xfrm>
            <a:prstGeom prst="bentConnector2">
              <a:avLst/>
            </a:prstGeom>
            <a:grpFill/>
            <a:ln w="28575">
              <a:solidFill>
                <a:schemeClr val="tx1"/>
              </a:solidFill>
              <a:miter lim="800000"/>
              <a:headEnd/>
              <a:tailEnd/>
            </a:ln>
          </p:spPr>
        </p:cxnSp>
        <p:cxnSp>
          <p:nvCxnSpPr>
            <p:cNvPr id="8203" name="_s8203"/>
            <p:cNvCxnSpPr>
              <a:cxnSpLocks noChangeShapeType="1"/>
              <a:stCxn id="78" idx="1"/>
              <a:endCxn id="49" idx="2"/>
            </p:cNvCxnSpPr>
            <p:nvPr/>
          </p:nvCxnSpPr>
          <p:spPr bwMode="auto">
            <a:xfrm rot="10800000">
              <a:off x="2719" y="2424"/>
              <a:ext cx="143" cy="3311"/>
            </a:xfrm>
            <a:prstGeom prst="bentConnector2">
              <a:avLst/>
            </a:prstGeom>
            <a:grpFill/>
            <a:ln w="28575">
              <a:solidFill>
                <a:schemeClr val="tx1"/>
              </a:solidFill>
              <a:miter lim="800000"/>
              <a:headEnd/>
              <a:tailEnd/>
            </a:ln>
          </p:spPr>
        </p:cxnSp>
        <p:cxnSp>
          <p:nvCxnSpPr>
            <p:cNvPr id="8204" name="_s8204"/>
            <p:cNvCxnSpPr>
              <a:cxnSpLocks noChangeShapeType="1"/>
              <a:stCxn id="77" idx="1"/>
              <a:endCxn id="49" idx="2"/>
            </p:cNvCxnSpPr>
            <p:nvPr/>
          </p:nvCxnSpPr>
          <p:spPr bwMode="auto">
            <a:xfrm rot="10800000">
              <a:off x="2719" y="2424"/>
              <a:ext cx="143" cy="2447"/>
            </a:xfrm>
            <a:prstGeom prst="bentConnector2">
              <a:avLst/>
            </a:prstGeom>
            <a:grpFill/>
            <a:ln w="28575">
              <a:solidFill>
                <a:schemeClr val="tx1"/>
              </a:solidFill>
              <a:miter lim="800000"/>
              <a:headEnd/>
              <a:tailEnd/>
            </a:ln>
          </p:spPr>
        </p:cxnSp>
        <p:cxnSp>
          <p:nvCxnSpPr>
            <p:cNvPr id="8205" name="_s8205"/>
            <p:cNvCxnSpPr>
              <a:cxnSpLocks noChangeShapeType="1"/>
              <a:stCxn id="76" idx="1"/>
              <a:endCxn id="48" idx="2"/>
            </p:cNvCxnSpPr>
            <p:nvPr/>
          </p:nvCxnSpPr>
          <p:spPr bwMode="auto">
            <a:xfrm rot="10800000">
              <a:off x="1566" y="2424"/>
              <a:ext cx="144" cy="3531"/>
            </a:xfrm>
            <a:prstGeom prst="bentConnector2">
              <a:avLst/>
            </a:prstGeom>
            <a:grpFill/>
            <a:ln w="28575">
              <a:solidFill>
                <a:schemeClr val="tx1"/>
              </a:solidFill>
              <a:miter lim="800000"/>
              <a:headEnd/>
              <a:tailEnd/>
            </a:ln>
          </p:spPr>
        </p:cxnSp>
        <p:cxnSp>
          <p:nvCxnSpPr>
            <p:cNvPr id="8206" name="_s8206"/>
            <p:cNvCxnSpPr>
              <a:cxnSpLocks noChangeShapeType="1"/>
              <a:stCxn id="75" idx="1"/>
              <a:endCxn id="49" idx="2"/>
            </p:cNvCxnSpPr>
            <p:nvPr/>
          </p:nvCxnSpPr>
          <p:spPr bwMode="auto">
            <a:xfrm rot="10800000">
              <a:off x="2719" y="2424"/>
              <a:ext cx="143" cy="4176"/>
            </a:xfrm>
            <a:prstGeom prst="bentConnector2">
              <a:avLst/>
            </a:prstGeom>
            <a:grpFill/>
            <a:ln w="28575">
              <a:solidFill>
                <a:schemeClr val="tx1"/>
              </a:solidFill>
              <a:miter lim="800000"/>
              <a:headEnd/>
              <a:tailEnd/>
            </a:ln>
          </p:spPr>
        </p:cxnSp>
        <p:cxnSp>
          <p:nvCxnSpPr>
            <p:cNvPr id="8207" name="_s8207"/>
            <p:cNvCxnSpPr>
              <a:cxnSpLocks noChangeShapeType="1"/>
              <a:stCxn id="74" idx="1"/>
              <a:endCxn id="49" idx="2"/>
            </p:cNvCxnSpPr>
            <p:nvPr/>
          </p:nvCxnSpPr>
          <p:spPr bwMode="auto">
            <a:xfrm rot="10800000">
              <a:off x="2719" y="2424"/>
              <a:ext cx="143" cy="4608"/>
            </a:xfrm>
            <a:prstGeom prst="bentConnector2">
              <a:avLst/>
            </a:prstGeom>
            <a:grpFill/>
            <a:ln w="28575">
              <a:solidFill>
                <a:schemeClr val="tx1"/>
              </a:solidFill>
              <a:miter lim="800000"/>
              <a:headEnd/>
              <a:tailEnd/>
            </a:ln>
          </p:spPr>
        </p:cxnSp>
        <p:cxnSp>
          <p:nvCxnSpPr>
            <p:cNvPr id="8208" name="_s8208"/>
            <p:cNvCxnSpPr>
              <a:cxnSpLocks noChangeShapeType="1"/>
              <a:stCxn id="73" idx="1"/>
              <a:endCxn id="49" idx="2"/>
            </p:cNvCxnSpPr>
            <p:nvPr/>
          </p:nvCxnSpPr>
          <p:spPr bwMode="auto">
            <a:xfrm rot="10800000">
              <a:off x="2719" y="2424"/>
              <a:ext cx="143" cy="3744"/>
            </a:xfrm>
            <a:prstGeom prst="bentConnector2">
              <a:avLst/>
            </a:prstGeom>
            <a:grpFill/>
            <a:ln w="28575">
              <a:solidFill>
                <a:schemeClr val="tx1"/>
              </a:solidFill>
              <a:miter lim="800000"/>
              <a:headEnd/>
              <a:tailEnd/>
            </a:ln>
          </p:spPr>
        </p:cxnSp>
        <p:cxnSp>
          <p:nvCxnSpPr>
            <p:cNvPr id="8209" name="_s8209"/>
            <p:cNvCxnSpPr>
              <a:cxnSpLocks noChangeShapeType="1"/>
              <a:stCxn id="72" idx="1"/>
              <a:endCxn id="49" idx="2"/>
            </p:cNvCxnSpPr>
            <p:nvPr/>
          </p:nvCxnSpPr>
          <p:spPr bwMode="auto">
            <a:xfrm rot="10800000">
              <a:off x="2719" y="2424"/>
              <a:ext cx="143" cy="2879"/>
            </a:xfrm>
            <a:prstGeom prst="bentConnector2">
              <a:avLst/>
            </a:prstGeom>
            <a:grpFill/>
            <a:ln w="28575">
              <a:solidFill>
                <a:schemeClr val="tx1"/>
              </a:solidFill>
              <a:miter lim="800000"/>
              <a:headEnd/>
              <a:tailEnd/>
            </a:ln>
          </p:spPr>
        </p:cxnSp>
        <p:cxnSp>
          <p:nvCxnSpPr>
            <p:cNvPr id="8210" name="_s8210"/>
            <p:cNvCxnSpPr>
              <a:cxnSpLocks noChangeShapeType="1"/>
              <a:stCxn id="71" idx="1"/>
              <a:endCxn id="49" idx="2"/>
            </p:cNvCxnSpPr>
            <p:nvPr/>
          </p:nvCxnSpPr>
          <p:spPr bwMode="auto">
            <a:xfrm rot="10800000">
              <a:off x="2719" y="2424"/>
              <a:ext cx="143" cy="720"/>
            </a:xfrm>
            <a:prstGeom prst="bentConnector2">
              <a:avLst/>
            </a:prstGeom>
            <a:grpFill/>
            <a:ln w="28575">
              <a:solidFill>
                <a:schemeClr val="tx1"/>
              </a:solidFill>
              <a:miter lim="800000"/>
              <a:headEnd/>
              <a:tailEnd/>
            </a:ln>
          </p:spPr>
        </p:cxnSp>
        <p:cxnSp>
          <p:nvCxnSpPr>
            <p:cNvPr id="8211" name="_s8211"/>
            <p:cNvCxnSpPr>
              <a:cxnSpLocks noChangeShapeType="1"/>
              <a:stCxn id="70" idx="1"/>
              <a:endCxn id="49" idx="2"/>
            </p:cNvCxnSpPr>
            <p:nvPr/>
          </p:nvCxnSpPr>
          <p:spPr bwMode="auto">
            <a:xfrm rot="10800000">
              <a:off x="2719" y="2424"/>
              <a:ext cx="143" cy="2016"/>
            </a:xfrm>
            <a:prstGeom prst="bentConnector2">
              <a:avLst/>
            </a:prstGeom>
            <a:grpFill/>
            <a:ln w="28575">
              <a:solidFill>
                <a:schemeClr val="tx1"/>
              </a:solidFill>
              <a:miter lim="800000"/>
              <a:headEnd/>
              <a:tailEnd/>
            </a:ln>
          </p:spPr>
        </p:cxnSp>
        <p:cxnSp>
          <p:nvCxnSpPr>
            <p:cNvPr id="8212" name="_s8212"/>
            <p:cNvCxnSpPr>
              <a:cxnSpLocks noChangeShapeType="1"/>
              <a:stCxn id="69" idx="1"/>
              <a:endCxn id="49" idx="2"/>
            </p:cNvCxnSpPr>
            <p:nvPr/>
          </p:nvCxnSpPr>
          <p:spPr bwMode="auto">
            <a:xfrm rot="10800000">
              <a:off x="2719" y="2424"/>
              <a:ext cx="143" cy="1584"/>
            </a:xfrm>
            <a:prstGeom prst="bentConnector2">
              <a:avLst/>
            </a:prstGeom>
            <a:grpFill/>
            <a:ln w="28575">
              <a:solidFill>
                <a:schemeClr val="tx1"/>
              </a:solidFill>
              <a:miter lim="800000"/>
              <a:headEnd/>
              <a:tailEnd/>
            </a:ln>
          </p:spPr>
        </p:cxnSp>
        <p:cxnSp>
          <p:nvCxnSpPr>
            <p:cNvPr id="8213" name="_s8213"/>
            <p:cNvCxnSpPr>
              <a:cxnSpLocks noChangeShapeType="1"/>
              <a:stCxn id="68" idx="1"/>
              <a:endCxn id="49" idx="2"/>
            </p:cNvCxnSpPr>
            <p:nvPr/>
          </p:nvCxnSpPr>
          <p:spPr bwMode="auto">
            <a:xfrm rot="10800000">
              <a:off x="2719" y="2424"/>
              <a:ext cx="143" cy="1152"/>
            </a:xfrm>
            <a:prstGeom prst="bentConnector2">
              <a:avLst/>
            </a:prstGeom>
            <a:grpFill/>
            <a:ln w="28575">
              <a:solidFill>
                <a:schemeClr val="tx1"/>
              </a:solidFill>
              <a:miter lim="800000"/>
              <a:headEnd/>
              <a:tailEnd/>
            </a:ln>
          </p:spPr>
        </p:cxnSp>
        <p:cxnSp>
          <p:nvCxnSpPr>
            <p:cNvPr id="8214" name="_s8214"/>
            <p:cNvCxnSpPr>
              <a:cxnSpLocks noChangeShapeType="1"/>
              <a:stCxn id="67" idx="1"/>
              <a:endCxn id="65" idx="2"/>
            </p:cNvCxnSpPr>
            <p:nvPr/>
          </p:nvCxnSpPr>
          <p:spPr bwMode="auto">
            <a:xfrm rot="10800000">
              <a:off x="3871" y="2424"/>
              <a:ext cx="143" cy="289"/>
            </a:xfrm>
            <a:prstGeom prst="bentConnector2">
              <a:avLst/>
            </a:prstGeom>
            <a:grpFill/>
            <a:ln w="28575">
              <a:solidFill>
                <a:schemeClr val="tx1"/>
              </a:solidFill>
              <a:miter lim="800000"/>
              <a:headEnd/>
              <a:tailEnd/>
            </a:ln>
          </p:spPr>
        </p:cxnSp>
        <p:cxnSp>
          <p:nvCxnSpPr>
            <p:cNvPr id="8215" name="_s8215"/>
            <p:cNvCxnSpPr>
              <a:cxnSpLocks noChangeShapeType="1"/>
              <a:stCxn id="66" idx="1"/>
              <a:endCxn id="49" idx="2"/>
            </p:cNvCxnSpPr>
            <p:nvPr/>
          </p:nvCxnSpPr>
          <p:spPr bwMode="auto">
            <a:xfrm rot="10800000">
              <a:off x="2719" y="2424"/>
              <a:ext cx="143" cy="289"/>
            </a:xfrm>
            <a:prstGeom prst="bentConnector2">
              <a:avLst/>
            </a:prstGeom>
            <a:grpFill/>
            <a:ln w="28575">
              <a:solidFill>
                <a:schemeClr val="tx1"/>
              </a:solidFill>
              <a:miter lim="800000"/>
              <a:headEnd/>
              <a:tailEnd/>
            </a:ln>
          </p:spPr>
        </p:cxnSp>
        <p:cxnSp>
          <p:nvCxnSpPr>
            <p:cNvPr id="8216" name="_s8216"/>
            <p:cNvCxnSpPr>
              <a:cxnSpLocks noChangeShapeType="1"/>
              <a:stCxn id="65" idx="0"/>
              <a:endCxn id="46" idx="2"/>
            </p:cNvCxnSpPr>
            <p:nvPr/>
          </p:nvCxnSpPr>
          <p:spPr bwMode="auto">
            <a:xfrm rot="16200000" flipV="1">
              <a:off x="3195" y="1461"/>
              <a:ext cx="195" cy="1155"/>
            </a:xfrm>
            <a:prstGeom prst="bentConnector3">
              <a:avLst>
                <a:gd name="adj1" fmla="val 50000"/>
              </a:avLst>
            </a:prstGeom>
            <a:grpFill/>
            <a:ln w="28575">
              <a:solidFill>
                <a:schemeClr val="tx1"/>
              </a:solidFill>
              <a:miter lim="800000"/>
              <a:headEnd/>
              <a:tailEnd/>
            </a:ln>
          </p:spPr>
        </p:cxnSp>
        <p:cxnSp>
          <p:nvCxnSpPr>
            <p:cNvPr id="8217" name="_s8217"/>
            <p:cNvCxnSpPr>
              <a:cxnSpLocks noChangeShapeType="1"/>
              <a:stCxn id="64" idx="1"/>
              <a:endCxn id="48" idx="2"/>
            </p:cNvCxnSpPr>
            <p:nvPr/>
          </p:nvCxnSpPr>
          <p:spPr bwMode="auto">
            <a:xfrm rot="10800000">
              <a:off x="1566" y="2424"/>
              <a:ext cx="144" cy="3134"/>
            </a:xfrm>
            <a:prstGeom prst="bentConnector2">
              <a:avLst/>
            </a:prstGeom>
            <a:grpFill/>
            <a:ln w="28575">
              <a:solidFill>
                <a:schemeClr val="tx1"/>
              </a:solidFill>
              <a:miter lim="800000"/>
              <a:headEnd/>
              <a:tailEnd/>
            </a:ln>
          </p:spPr>
        </p:cxnSp>
        <p:cxnSp>
          <p:nvCxnSpPr>
            <p:cNvPr id="8218" name="_s8218"/>
            <p:cNvCxnSpPr>
              <a:cxnSpLocks noChangeShapeType="1"/>
              <a:stCxn id="63" idx="1"/>
              <a:endCxn id="48" idx="2"/>
            </p:cNvCxnSpPr>
            <p:nvPr/>
          </p:nvCxnSpPr>
          <p:spPr bwMode="auto">
            <a:xfrm rot="10800000">
              <a:off x="1566" y="2424"/>
              <a:ext cx="144" cy="3947"/>
            </a:xfrm>
            <a:prstGeom prst="bentConnector2">
              <a:avLst/>
            </a:prstGeom>
            <a:grpFill/>
            <a:ln w="28575">
              <a:solidFill>
                <a:schemeClr val="tx1"/>
              </a:solidFill>
              <a:miter lim="800000"/>
              <a:headEnd/>
              <a:tailEnd/>
            </a:ln>
          </p:spPr>
        </p:cxnSp>
        <p:cxnSp>
          <p:nvCxnSpPr>
            <p:cNvPr id="8219" name="_s8219"/>
            <p:cNvCxnSpPr>
              <a:cxnSpLocks noChangeShapeType="1"/>
              <a:stCxn id="62" idx="1"/>
              <a:endCxn id="48" idx="2"/>
            </p:cNvCxnSpPr>
            <p:nvPr/>
          </p:nvCxnSpPr>
          <p:spPr bwMode="auto">
            <a:xfrm rot="10800000">
              <a:off x="1566" y="2424"/>
              <a:ext cx="144" cy="2703"/>
            </a:xfrm>
            <a:prstGeom prst="bentConnector2">
              <a:avLst/>
            </a:prstGeom>
            <a:grpFill/>
            <a:ln w="28575">
              <a:solidFill>
                <a:schemeClr val="tx1"/>
              </a:solidFill>
              <a:miter lim="800000"/>
              <a:headEnd/>
              <a:tailEnd/>
            </a:ln>
          </p:spPr>
        </p:cxnSp>
        <p:cxnSp>
          <p:nvCxnSpPr>
            <p:cNvPr id="8220" name="_s8220"/>
            <p:cNvCxnSpPr>
              <a:cxnSpLocks noChangeShapeType="1"/>
              <a:stCxn id="61" idx="1"/>
              <a:endCxn id="48" idx="2"/>
            </p:cNvCxnSpPr>
            <p:nvPr/>
          </p:nvCxnSpPr>
          <p:spPr bwMode="auto">
            <a:xfrm rot="10800000">
              <a:off x="1566" y="2424"/>
              <a:ext cx="144" cy="2305"/>
            </a:xfrm>
            <a:prstGeom prst="bentConnector2">
              <a:avLst/>
            </a:prstGeom>
            <a:grpFill/>
            <a:ln w="28575">
              <a:solidFill>
                <a:schemeClr val="tx1"/>
              </a:solidFill>
              <a:miter lim="800000"/>
              <a:headEnd/>
              <a:tailEnd/>
            </a:ln>
          </p:spPr>
        </p:cxnSp>
        <p:cxnSp>
          <p:nvCxnSpPr>
            <p:cNvPr id="8221" name="_s8221"/>
            <p:cNvCxnSpPr>
              <a:cxnSpLocks noChangeShapeType="1"/>
              <a:stCxn id="60" idx="1"/>
              <a:endCxn id="48" idx="2"/>
            </p:cNvCxnSpPr>
            <p:nvPr/>
          </p:nvCxnSpPr>
          <p:spPr bwMode="auto">
            <a:xfrm rot="10800000">
              <a:off x="1566" y="2424"/>
              <a:ext cx="144" cy="1907"/>
            </a:xfrm>
            <a:prstGeom prst="bentConnector2">
              <a:avLst/>
            </a:prstGeom>
            <a:grpFill/>
            <a:ln w="28575">
              <a:solidFill>
                <a:schemeClr val="tx1"/>
              </a:solidFill>
              <a:miter lim="800000"/>
              <a:headEnd/>
              <a:tailEnd/>
            </a:ln>
          </p:spPr>
        </p:cxnSp>
        <p:cxnSp>
          <p:nvCxnSpPr>
            <p:cNvPr id="8222" name="_s8222"/>
            <p:cNvCxnSpPr>
              <a:cxnSpLocks noChangeShapeType="1"/>
            </p:cNvCxnSpPr>
            <p:nvPr/>
          </p:nvCxnSpPr>
          <p:spPr bwMode="auto">
            <a:xfrm rot="10800000">
              <a:off x="1566" y="3265"/>
              <a:ext cx="144" cy="702"/>
            </a:xfrm>
            <a:prstGeom prst="bentConnector2">
              <a:avLst/>
            </a:prstGeom>
            <a:grpFill/>
            <a:ln w="28575">
              <a:solidFill>
                <a:schemeClr val="tx1"/>
              </a:solidFill>
              <a:miter lim="800000"/>
              <a:headEnd/>
              <a:tailEnd/>
            </a:ln>
          </p:spPr>
        </p:cxnSp>
        <p:cxnSp>
          <p:nvCxnSpPr>
            <p:cNvPr id="8223" name="_s8223"/>
            <p:cNvCxnSpPr>
              <a:cxnSpLocks noChangeShapeType="1"/>
              <a:stCxn id="58" idx="1"/>
              <a:endCxn id="48" idx="2"/>
            </p:cNvCxnSpPr>
            <p:nvPr/>
          </p:nvCxnSpPr>
          <p:spPr bwMode="auto">
            <a:xfrm rot="10800000">
              <a:off x="1566" y="2424"/>
              <a:ext cx="144" cy="1120"/>
            </a:xfrm>
            <a:prstGeom prst="bentConnector2">
              <a:avLst/>
            </a:prstGeom>
            <a:grpFill/>
            <a:ln w="28575">
              <a:solidFill>
                <a:schemeClr val="tx1"/>
              </a:solidFill>
              <a:miter lim="800000"/>
              <a:headEnd/>
              <a:tailEnd/>
            </a:ln>
          </p:spPr>
        </p:cxnSp>
        <p:cxnSp>
          <p:nvCxnSpPr>
            <p:cNvPr id="8224" name="_s8224"/>
            <p:cNvCxnSpPr>
              <a:cxnSpLocks noChangeShapeType="1"/>
              <a:stCxn id="57" idx="1"/>
              <a:endCxn id="48" idx="2"/>
            </p:cNvCxnSpPr>
            <p:nvPr/>
          </p:nvCxnSpPr>
          <p:spPr bwMode="auto">
            <a:xfrm rot="10800000">
              <a:off x="1567" y="2424"/>
              <a:ext cx="143" cy="289"/>
            </a:xfrm>
            <a:prstGeom prst="bentConnector2">
              <a:avLst/>
            </a:prstGeom>
            <a:grpFill/>
            <a:ln w="28575">
              <a:solidFill>
                <a:schemeClr val="tx1"/>
              </a:solidFill>
              <a:miter lim="800000"/>
              <a:headEnd/>
              <a:tailEnd/>
            </a:ln>
          </p:spPr>
        </p:cxnSp>
        <p:cxnSp>
          <p:nvCxnSpPr>
            <p:cNvPr id="8225" name="_s8225"/>
            <p:cNvCxnSpPr>
              <a:cxnSpLocks noChangeShapeType="1"/>
              <a:stCxn id="56" idx="1"/>
              <a:endCxn id="50" idx="2"/>
            </p:cNvCxnSpPr>
            <p:nvPr/>
          </p:nvCxnSpPr>
          <p:spPr bwMode="auto">
            <a:xfrm rot="10800000">
              <a:off x="5023" y="2424"/>
              <a:ext cx="143" cy="720"/>
            </a:xfrm>
            <a:prstGeom prst="bentConnector2">
              <a:avLst/>
            </a:prstGeom>
            <a:grpFill/>
            <a:ln w="28575">
              <a:solidFill>
                <a:schemeClr val="tx1"/>
              </a:solidFill>
              <a:miter lim="800000"/>
              <a:headEnd/>
              <a:tailEnd/>
            </a:ln>
          </p:spPr>
        </p:cxnSp>
        <p:cxnSp>
          <p:nvCxnSpPr>
            <p:cNvPr id="8226" name="_s8226"/>
            <p:cNvCxnSpPr>
              <a:cxnSpLocks noChangeShapeType="1"/>
              <a:stCxn id="55" idx="1"/>
              <a:endCxn id="50" idx="2"/>
            </p:cNvCxnSpPr>
            <p:nvPr/>
          </p:nvCxnSpPr>
          <p:spPr bwMode="auto">
            <a:xfrm rot="10800000">
              <a:off x="5023" y="2424"/>
              <a:ext cx="143" cy="1152"/>
            </a:xfrm>
            <a:prstGeom prst="bentConnector2">
              <a:avLst/>
            </a:prstGeom>
            <a:grpFill/>
            <a:ln w="28575">
              <a:solidFill>
                <a:schemeClr val="tx1"/>
              </a:solidFill>
              <a:miter lim="800000"/>
              <a:headEnd/>
              <a:tailEnd/>
            </a:ln>
          </p:spPr>
        </p:cxnSp>
        <p:cxnSp>
          <p:nvCxnSpPr>
            <p:cNvPr id="8227" name="_s8227"/>
            <p:cNvCxnSpPr>
              <a:cxnSpLocks noChangeShapeType="1"/>
              <a:stCxn id="54" idx="1"/>
              <a:endCxn id="51" idx="2"/>
            </p:cNvCxnSpPr>
            <p:nvPr/>
          </p:nvCxnSpPr>
          <p:spPr bwMode="auto">
            <a:xfrm rot="10800000">
              <a:off x="6145" y="2424"/>
              <a:ext cx="172" cy="720"/>
            </a:xfrm>
            <a:prstGeom prst="bentConnector2">
              <a:avLst/>
            </a:prstGeom>
            <a:grpFill/>
            <a:ln w="28575">
              <a:solidFill>
                <a:schemeClr val="tx1"/>
              </a:solidFill>
              <a:miter lim="800000"/>
              <a:headEnd/>
              <a:tailEnd/>
            </a:ln>
          </p:spPr>
        </p:cxnSp>
        <p:cxnSp>
          <p:nvCxnSpPr>
            <p:cNvPr id="8228" name="_s8228"/>
            <p:cNvCxnSpPr>
              <a:cxnSpLocks noChangeShapeType="1"/>
              <a:stCxn id="53" idx="1"/>
              <a:endCxn id="51" idx="2"/>
            </p:cNvCxnSpPr>
            <p:nvPr/>
          </p:nvCxnSpPr>
          <p:spPr bwMode="auto">
            <a:xfrm rot="10800000">
              <a:off x="6145" y="2424"/>
              <a:ext cx="172" cy="288"/>
            </a:xfrm>
            <a:prstGeom prst="bentConnector2">
              <a:avLst/>
            </a:prstGeom>
            <a:grpFill/>
            <a:ln w="28575">
              <a:solidFill>
                <a:schemeClr val="tx1"/>
              </a:solidFill>
              <a:miter lim="800000"/>
              <a:headEnd/>
              <a:tailEnd/>
            </a:ln>
          </p:spPr>
        </p:cxnSp>
        <p:cxnSp>
          <p:nvCxnSpPr>
            <p:cNvPr id="8229" name="_s8229"/>
            <p:cNvCxnSpPr>
              <a:cxnSpLocks noChangeShapeType="1"/>
              <a:stCxn id="52" idx="1"/>
              <a:endCxn id="50" idx="2"/>
            </p:cNvCxnSpPr>
            <p:nvPr/>
          </p:nvCxnSpPr>
          <p:spPr bwMode="auto">
            <a:xfrm rot="10800000">
              <a:off x="5023" y="2424"/>
              <a:ext cx="143" cy="289"/>
            </a:xfrm>
            <a:prstGeom prst="bentConnector2">
              <a:avLst/>
            </a:prstGeom>
            <a:grpFill/>
            <a:ln w="28575">
              <a:solidFill>
                <a:schemeClr val="tx1"/>
              </a:solidFill>
              <a:miter lim="800000"/>
              <a:headEnd/>
              <a:tailEnd/>
            </a:ln>
          </p:spPr>
        </p:cxnSp>
        <p:cxnSp>
          <p:nvCxnSpPr>
            <p:cNvPr id="8230" name="_s8230"/>
            <p:cNvCxnSpPr>
              <a:cxnSpLocks noChangeShapeType="1"/>
              <a:stCxn id="51" idx="0"/>
              <a:endCxn id="47" idx="2"/>
            </p:cNvCxnSpPr>
            <p:nvPr/>
          </p:nvCxnSpPr>
          <p:spPr bwMode="auto">
            <a:xfrm flipV="1">
              <a:off x="6144" y="1927"/>
              <a:ext cx="24" cy="209"/>
            </a:xfrm>
            <a:prstGeom prst="straightConnector1">
              <a:avLst/>
            </a:prstGeom>
            <a:grpFill/>
            <a:ln w="28575">
              <a:solidFill>
                <a:schemeClr val="tx1"/>
              </a:solidFill>
              <a:round/>
              <a:headEnd/>
              <a:tailEnd/>
            </a:ln>
          </p:spPr>
        </p:cxnSp>
        <p:cxnSp>
          <p:nvCxnSpPr>
            <p:cNvPr id="8231" name="_s8231"/>
            <p:cNvCxnSpPr>
              <a:cxnSpLocks noChangeShapeType="1"/>
            </p:cNvCxnSpPr>
            <p:nvPr/>
          </p:nvCxnSpPr>
          <p:spPr bwMode="auto">
            <a:xfrm rot="16200000">
              <a:off x="5525" y="1506"/>
              <a:ext cx="145" cy="1151"/>
            </a:xfrm>
            <a:prstGeom prst="bentConnector3">
              <a:avLst>
                <a:gd name="adj1" fmla="val 49352"/>
              </a:avLst>
            </a:prstGeom>
            <a:grpFill/>
            <a:ln w="28575">
              <a:solidFill>
                <a:schemeClr val="tx1"/>
              </a:solidFill>
              <a:miter lim="800000"/>
              <a:headEnd/>
              <a:tailEnd/>
            </a:ln>
          </p:spPr>
        </p:cxnSp>
        <p:cxnSp>
          <p:nvCxnSpPr>
            <p:cNvPr id="8232" name="_s8232"/>
            <p:cNvCxnSpPr>
              <a:cxnSpLocks noChangeShapeType="1"/>
              <a:stCxn id="49" idx="0"/>
              <a:endCxn id="46" idx="2"/>
            </p:cNvCxnSpPr>
            <p:nvPr/>
          </p:nvCxnSpPr>
          <p:spPr bwMode="auto">
            <a:xfrm flipH="1" flipV="1">
              <a:off x="2715" y="1941"/>
              <a:ext cx="3" cy="195"/>
            </a:xfrm>
            <a:prstGeom prst="straightConnector1">
              <a:avLst/>
            </a:prstGeom>
            <a:grpFill/>
            <a:ln w="28575">
              <a:solidFill>
                <a:schemeClr val="tx1"/>
              </a:solidFill>
              <a:round/>
              <a:headEnd/>
              <a:tailEnd/>
            </a:ln>
          </p:spPr>
        </p:cxnSp>
        <p:cxnSp>
          <p:nvCxnSpPr>
            <p:cNvPr id="8233" name="_s8233"/>
            <p:cNvCxnSpPr>
              <a:cxnSpLocks noChangeShapeType="1"/>
              <a:stCxn id="48" idx="0"/>
              <a:endCxn id="46" idx="2"/>
            </p:cNvCxnSpPr>
            <p:nvPr/>
          </p:nvCxnSpPr>
          <p:spPr bwMode="auto">
            <a:xfrm rot="5400000" flipH="1" flipV="1">
              <a:off x="2043" y="1464"/>
              <a:ext cx="195" cy="1149"/>
            </a:xfrm>
            <a:prstGeom prst="bentConnector3">
              <a:avLst>
                <a:gd name="adj1" fmla="val 50000"/>
              </a:avLst>
            </a:prstGeom>
            <a:grpFill/>
            <a:ln w="28575">
              <a:solidFill>
                <a:schemeClr val="tx1"/>
              </a:solidFill>
              <a:miter lim="800000"/>
              <a:headEnd/>
              <a:tailEnd/>
            </a:ln>
          </p:spPr>
        </p:cxnSp>
        <p:cxnSp>
          <p:nvCxnSpPr>
            <p:cNvPr id="8234" name="_s8234"/>
            <p:cNvCxnSpPr>
              <a:cxnSpLocks noChangeShapeType="1"/>
            </p:cNvCxnSpPr>
            <p:nvPr/>
          </p:nvCxnSpPr>
          <p:spPr bwMode="auto">
            <a:xfrm rot="16200000" flipV="1">
              <a:off x="4990" y="1221"/>
              <a:ext cx="639" cy="1729"/>
            </a:xfrm>
            <a:prstGeom prst="bentConnector2">
              <a:avLst/>
            </a:prstGeom>
            <a:grpFill/>
            <a:ln w="28575">
              <a:solidFill>
                <a:schemeClr val="tx1"/>
              </a:solidFill>
              <a:miter lim="800000"/>
              <a:headEnd/>
              <a:tailEnd/>
            </a:ln>
          </p:spPr>
        </p:cxnSp>
        <p:cxnSp>
          <p:nvCxnSpPr>
            <p:cNvPr id="8235" name="_s8235"/>
            <p:cNvCxnSpPr>
              <a:cxnSpLocks noChangeShapeType="1"/>
              <a:endCxn id="45" idx="2"/>
            </p:cNvCxnSpPr>
            <p:nvPr/>
          </p:nvCxnSpPr>
          <p:spPr bwMode="auto">
            <a:xfrm flipV="1">
              <a:off x="2719" y="1117"/>
              <a:ext cx="1726" cy="656"/>
            </a:xfrm>
            <a:prstGeom prst="bentConnector2">
              <a:avLst/>
            </a:prstGeom>
            <a:grpFill/>
            <a:ln w="28575">
              <a:solidFill>
                <a:schemeClr val="tx1"/>
              </a:solidFill>
              <a:miter lim="800000"/>
              <a:headEnd/>
              <a:tailEnd/>
            </a:ln>
          </p:spPr>
        </p:cxnSp>
        <p:sp>
          <p:nvSpPr>
            <p:cNvPr id="45" name="_s8236"/>
            <p:cNvSpPr>
              <a:spLocks noChangeArrowheads="1"/>
            </p:cNvSpPr>
            <p:nvPr/>
          </p:nvSpPr>
          <p:spPr bwMode="auto">
            <a:xfrm>
              <a:off x="2717" y="609"/>
              <a:ext cx="3456" cy="50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2000" b="1" dirty="0">
                  <a:solidFill>
                    <a:schemeClr val="bg1"/>
                  </a:solidFill>
                  <a:effectLst>
                    <a:outerShdw blurRad="38100" dist="38100" dir="2700000" algn="tl">
                      <a:srgbClr val="000000">
                        <a:alpha val="43137"/>
                      </a:srgbClr>
                    </a:outerShdw>
                  </a:effectLst>
                  <a:ea typeface="Microsoft JhengHei" panose="020B0604030504040204" pitchFamily="34" charset="-120"/>
                  <a:cs typeface="Times New Roman" charset="0"/>
                </a:rPr>
                <a:t>TMU-RCOT</a:t>
              </a:r>
            </a:p>
          </p:txBody>
        </p:sp>
        <p:sp>
          <p:nvSpPr>
            <p:cNvPr id="46" name="_s8237"/>
            <p:cNvSpPr>
              <a:spLocks noChangeArrowheads="1"/>
            </p:cNvSpPr>
            <p:nvPr/>
          </p:nvSpPr>
          <p:spPr bwMode="auto">
            <a:xfrm>
              <a:off x="1832" y="1484"/>
              <a:ext cx="1513" cy="45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Transplantation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7" name="_s8238"/>
            <p:cNvSpPr>
              <a:spLocks noChangeArrowheads="1"/>
            </p:cNvSpPr>
            <p:nvPr/>
          </p:nvSpPr>
          <p:spPr bwMode="auto">
            <a:xfrm>
              <a:off x="5454" y="1441"/>
              <a:ext cx="1428" cy="4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Donation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8" name="_s8239"/>
            <p:cNvSpPr>
              <a:spLocks noChangeArrowheads="1"/>
            </p:cNvSpPr>
            <p:nvPr/>
          </p:nvSpPr>
          <p:spPr bwMode="auto">
            <a:xfrm>
              <a:off x="1134"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Surgery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9" name="_s8240"/>
            <p:cNvSpPr>
              <a:spLocks noChangeArrowheads="1"/>
            </p:cNvSpPr>
            <p:nvPr/>
          </p:nvSpPr>
          <p:spPr bwMode="auto">
            <a:xfrm>
              <a:off x="2286"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Medicine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0" name="_s8241"/>
            <p:cNvSpPr>
              <a:spLocks noChangeArrowheads="1"/>
            </p:cNvSpPr>
            <p:nvPr/>
          </p:nvSpPr>
          <p:spPr bwMode="auto">
            <a:xfrm>
              <a:off x="4590"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Recovery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1" name="_s8242"/>
            <p:cNvSpPr>
              <a:spLocks noChangeArrowheads="1"/>
            </p:cNvSpPr>
            <p:nvPr/>
          </p:nvSpPr>
          <p:spPr bwMode="auto">
            <a:xfrm>
              <a:off x="5540" y="2136"/>
              <a:ext cx="1209"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Family counseling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2" name="_s8243"/>
            <p:cNvSpPr>
              <a:spLocks noChangeArrowheads="1"/>
            </p:cNvSpPr>
            <p:nvPr/>
          </p:nvSpPr>
          <p:spPr bwMode="auto">
            <a:xfrm>
              <a:off x="5166"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Coordinator </a:t>
              </a:r>
              <a:endParaRPr lang="zh-TW" altLang="en-US" sz="1197" b="1" dirty="0">
                <a:solidFill>
                  <a:schemeClr val="bg1"/>
                </a:solidFill>
                <a:ea typeface="微軟正黑體" panose="020B0604030504040204" pitchFamily="34" charset="-120"/>
              </a:endParaRPr>
            </a:p>
          </p:txBody>
        </p:sp>
        <p:sp>
          <p:nvSpPr>
            <p:cNvPr id="53" name="_s8244"/>
            <p:cNvSpPr>
              <a:spLocks noChangeArrowheads="1"/>
            </p:cNvSpPr>
            <p:nvPr/>
          </p:nvSpPr>
          <p:spPr bwMode="auto">
            <a:xfrm>
              <a:off x="6317"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Community </a:t>
              </a:r>
              <a:endParaRPr lang="zh-TW" altLang="en-US" sz="1197" b="1" dirty="0">
                <a:solidFill>
                  <a:schemeClr val="bg1"/>
                </a:solidFill>
                <a:ea typeface="微軟正黑體" panose="020B0604030504040204" pitchFamily="34" charset="-120"/>
              </a:endParaRPr>
            </a:p>
          </p:txBody>
        </p:sp>
        <p:sp>
          <p:nvSpPr>
            <p:cNvPr id="54" name="_s8245"/>
            <p:cNvSpPr>
              <a:spLocks noChangeArrowheads="1"/>
            </p:cNvSpPr>
            <p:nvPr/>
          </p:nvSpPr>
          <p:spPr bwMode="auto">
            <a:xfrm>
              <a:off x="6317"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Hospital </a:t>
              </a:r>
              <a:endParaRPr lang="zh-TW" altLang="en-US" sz="1197" b="1" dirty="0">
                <a:solidFill>
                  <a:schemeClr val="bg1"/>
                </a:solidFill>
                <a:ea typeface="微軟正黑體" panose="020B0604030504040204" pitchFamily="34" charset="-120"/>
              </a:endParaRPr>
            </a:p>
          </p:txBody>
        </p:sp>
        <p:sp>
          <p:nvSpPr>
            <p:cNvPr id="55" name="_s8246"/>
            <p:cNvSpPr>
              <a:spLocks noChangeArrowheads="1"/>
            </p:cNvSpPr>
            <p:nvPr/>
          </p:nvSpPr>
          <p:spPr bwMode="auto">
            <a:xfrm>
              <a:off x="5166" y="3432"/>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Volunteer </a:t>
              </a:r>
              <a:endParaRPr lang="zh-TW" altLang="en-US" sz="1197" b="1" dirty="0">
                <a:solidFill>
                  <a:schemeClr val="bg1"/>
                </a:solidFill>
                <a:ea typeface="微軟正黑體" panose="020B0604030504040204" pitchFamily="34" charset="-120"/>
              </a:endParaRPr>
            </a:p>
          </p:txBody>
        </p:sp>
        <p:sp>
          <p:nvSpPr>
            <p:cNvPr id="56" name="_s8247"/>
            <p:cNvSpPr>
              <a:spLocks noChangeArrowheads="1"/>
            </p:cNvSpPr>
            <p:nvPr/>
          </p:nvSpPr>
          <p:spPr bwMode="auto">
            <a:xfrm>
              <a:off x="5166"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r>
                <a:rPr lang="zh-TW" altLang="en-US" sz="1197" b="1" dirty="0">
                  <a:solidFill>
                    <a:schemeClr val="bg1"/>
                  </a:solidFill>
                  <a:ea typeface="微軟正黑體" panose="020B0604030504040204" pitchFamily="34" charset="-120"/>
                </a:rPr>
                <a:t> </a:t>
              </a:r>
            </a:p>
          </p:txBody>
        </p:sp>
        <p:sp>
          <p:nvSpPr>
            <p:cNvPr id="57" name="_s8248"/>
            <p:cNvSpPr>
              <a:spLocks noChangeArrowheads="1"/>
            </p:cNvSpPr>
            <p:nvPr/>
          </p:nvSpPr>
          <p:spPr bwMode="auto">
            <a:xfrm>
              <a:off x="1710" y="2568"/>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 </a:t>
              </a:r>
              <a:endParaRPr lang="zh-TW" altLang="en-US" sz="941" b="1" dirty="0">
                <a:solidFill>
                  <a:schemeClr val="bg1"/>
                </a:solidFill>
                <a:ea typeface="微軟正黑體" panose="020B0604030504040204" pitchFamily="34" charset="-120"/>
              </a:endParaRPr>
            </a:p>
          </p:txBody>
        </p:sp>
        <p:sp>
          <p:nvSpPr>
            <p:cNvPr id="58" name="_s8249"/>
            <p:cNvSpPr>
              <a:spLocks noChangeArrowheads="1"/>
            </p:cNvSpPr>
            <p:nvPr/>
          </p:nvSpPr>
          <p:spPr bwMode="auto">
            <a:xfrm>
              <a:off x="1710" y="34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CVS</a:t>
              </a:r>
              <a:endParaRPr lang="zh-TW" altLang="en-US" sz="1197" b="1" dirty="0">
                <a:solidFill>
                  <a:schemeClr val="bg1"/>
                </a:solidFill>
                <a:ea typeface="微軟正黑體" panose="020B0604030504040204" pitchFamily="34" charset="-120"/>
              </a:endParaRPr>
            </a:p>
          </p:txBody>
        </p:sp>
        <p:sp>
          <p:nvSpPr>
            <p:cNvPr id="59" name="_s8250"/>
            <p:cNvSpPr>
              <a:spLocks noChangeArrowheads="1"/>
            </p:cNvSpPr>
            <p:nvPr/>
          </p:nvSpPr>
          <p:spPr bwMode="auto">
            <a:xfrm>
              <a:off x="1710" y="298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Urology</a:t>
              </a:r>
              <a:endParaRPr lang="zh-TW" altLang="en-US" sz="1197" b="1" dirty="0">
                <a:solidFill>
                  <a:schemeClr val="bg1"/>
                </a:solidFill>
                <a:ea typeface="微軟正黑體" panose="020B0604030504040204" pitchFamily="34" charset="-120"/>
              </a:endParaRPr>
            </a:p>
          </p:txBody>
        </p:sp>
        <p:sp>
          <p:nvSpPr>
            <p:cNvPr id="60" name="_s8251"/>
            <p:cNvSpPr>
              <a:spLocks noChangeArrowheads="1"/>
            </p:cNvSpPr>
            <p:nvPr/>
          </p:nvSpPr>
          <p:spPr bwMode="auto">
            <a:xfrm>
              <a:off x="1710" y="41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PS</a:t>
              </a:r>
              <a:endParaRPr lang="zh-TW" altLang="en-US" sz="1197" b="1" dirty="0">
                <a:solidFill>
                  <a:schemeClr val="bg1"/>
                </a:solidFill>
                <a:ea typeface="微軟正黑體" panose="020B0604030504040204" pitchFamily="34" charset="-120"/>
              </a:endParaRPr>
            </a:p>
          </p:txBody>
        </p:sp>
        <p:sp>
          <p:nvSpPr>
            <p:cNvPr id="61" name="_s8252"/>
            <p:cNvSpPr>
              <a:spLocks noChangeArrowheads="1"/>
            </p:cNvSpPr>
            <p:nvPr/>
          </p:nvSpPr>
          <p:spPr bwMode="auto">
            <a:xfrm>
              <a:off x="1710" y="458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Ortho</a:t>
              </a:r>
              <a:endParaRPr lang="zh-TW" altLang="en-US" sz="1197" b="1" dirty="0">
                <a:solidFill>
                  <a:schemeClr val="bg1"/>
                </a:solidFill>
                <a:ea typeface="微軟正黑體" panose="020B0604030504040204" pitchFamily="34" charset="-120"/>
              </a:endParaRPr>
            </a:p>
          </p:txBody>
        </p:sp>
        <p:sp>
          <p:nvSpPr>
            <p:cNvPr id="62" name="_s8253"/>
            <p:cNvSpPr>
              <a:spLocks noChangeArrowheads="1"/>
            </p:cNvSpPr>
            <p:nvPr/>
          </p:nvSpPr>
          <p:spPr bwMode="auto">
            <a:xfrm>
              <a:off x="1710" y="4983"/>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err="1">
                  <a:solidFill>
                    <a:schemeClr val="bg1"/>
                  </a:solidFill>
                  <a:ea typeface="微軟正黑體" panose="020B0604030504040204" pitchFamily="34" charset="-120"/>
                </a:rPr>
                <a:t>Ophthal</a:t>
              </a:r>
              <a:r>
                <a:rPr lang="en-US" altLang="zh-TW" sz="1197" b="1" dirty="0">
                  <a:solidFill>
                    <a:schemeClr val="bg1"/>
                  </a:solidFill>
                  <a:ea typeface="微軟正黑體" panose="020B0604030504040204" pitchFamily="34" charset="-120"/>
                </a:rPr>
                <a:t>.</a:t>
              </a:r>
              <a:endParaRPr lang="zh-TW" altLang="en-US" sz="1197" b="1" dirty="0">
                <a:solidFill>
                  <a:schemeClr val="bg1"/>
                </a:solidFill>
                <a:ea typeface="微軟正黑體" panose="020B0604030504040204" pitchFamily="34" charset="-120"/>
              </a:endParaRPr>
            </a:p>
          </p:txBody>
        </p:sp>
        <p:sp>
          <p:nvSpPr>
            <p:cNvPr id="63" name="_s8254"/>
            <p:cNvSpPr>
              <a:spLocks noChangeArrowheads="1"/>
            </p:cNvSpPr>
            <p:nvPr/>
          </p:nvSpPr>
          <p:spPr bwMode="auto">
            <a:xfrm>
              <a:off x="1710" y="622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a:t>
              </a:r>
              <a:endParaRPr lang="zh-TW" altLang="en-US" sz="1197" b="1" dirty="0">
                <a:solidFill>
                  <a:schemeClr val="bg1"/>
                </a:solidFill>
                <a:ea typeface="微軟正黑體" panose="020B0604030504040204" pitchFamily="34" charset="-120"/>
              </a:endParaRPr>
            </a:p>
          </p:txBody>
        </p:sp>
        <p:sp>
          <p:nvSpPr>
            <p:cNvPr id="64" name="_s8255"/>
            <p:cNvSpPr>
              <a:spLocks noChangeArrowheads="1"/>
            </p:cNvSpPr>
            <p:nvPr/>
          </p:nvSpPr>
          <p:spPr bwMode="auto">
            <a:xfrm>
              <a:off x="1710" y="541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Anesthesia </a:t>
              </a:r>
              <a:endParaRPr lang="zh-TW" altLang="en-US" sz="1197" b="1" dirty="0">
                <a:solidFill>
                  <a:schemeClr val="bg1"/>
                </a:solidFill>
                <a:ea typeface="微軟正黑體" panose="020B0604030504040204" pitchFamily="34" charset="-120"/>
              </a:endParaRPr>
            </a:p>
          </p:txBody>
        </p:sp>
        <p:sp>
          <p:nvSpPr>
            <p:cNvPr id="65" name="_s8256"/>
            <p:cNvSpPr>
              <a:spLocks noChangeArrowheads="1"/>
            </p:cNvSpPr>
            <p:nvPr/>
          </p:nvSpPr>
          <p:spPr bwMode="auto">
            <a:xfrm>
              <a:off x="3438"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err="1">
                  <a:solidFill>
                    <a:schemeClr val="bg1"/>
                  </a:solidFill>
                  <a:effectLst>
                    <a:outerShdw blurRad="38100" dist="38100" dir="2700000" algn="tl">
                      <a:srgbClr val="000000"/>
                    </a:outerShdw>
                  </a:effectLst>
                  <a:ea typeface="微軟正黑體" panose="020B0604030504040204" pitchFamily="34" charset="-120"/>
                </a:rPr>
                <a:t>Administ</a:t>
              </a:r>
              <a:r>
                <a:rPr lang="en-US" altLang="zh-TW" sz="1368" b="1" dirty="0">
                  <a:solidFill>
                    <a:schemeClr val="bg1"/>
                  </a:solidFill>
                  <a:effectLst>
                    <a:outerShdw blurRad="38100" dist="38100" dir="2700000" algn="tl">
                      <a:srgbClr val="000000"/>
                    </a:outerShdw>
                  </a:effectLst>
                  <a:ea typeface="微軟正黑體" panose="020B0604030504040204" pitchFamily="34" charset="-120"/>
                </a:rPr>
                <a:t>.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66" name="_s8257"/>
            <p:cNvSpPr>
              <a:spLocks noChangeArrowheads="1"/>
            </p:cNvSpPr>
            <p:nvPr/>
          </p:nvSpPr>
          <p:spPr bwMode="auto">
            <a:xfrm>
              <a:off x="2862"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sp>
          <p:nvSpPr>
            <p:cNvPr id="67" name="_s8258"/>
            <p:cNvSpPr>
              <a:spLocks noChangeArrowheads="1"/>
            </p:cNvSpPr>
            <p:nvPr/>
          </p:nvSpPr>
          <p:spPr bwMode="auto">
            <a:xfrm>
              <a:off x="4014"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General affair </a:t>
              </a:r>
              <a:endParaRPr lang="zh-TW" altLang="en-US" sz="1197" b="1" dirty="0">
                <a:solidFill>
                  <a:schemeClr val="bg1"/>
                </a:solidFill>
                <a:ea typeface="微軟正黑體" panose="020B0604030504040204" pitchFamily="34" charset="-120"/>
              </a:endParaRPr>
            </a:p>
          </p:txBody>
        </p:sp>
        <p:sp>
          <p:nvSpPr>
            <p:cNvPr id="68" name="_s8259"/>
            <p:cNvSpPr>
              <a:spLocks noChangeArrowheads="1"/>
            </p:cNvSpPr>
            <p:nvPr/>
          </p:nvSpPr>
          <p:spPr bwMode="auto">
            <a:xfrm>
              <a:off x="2862" y="343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GI</a:t>
              </a:r>
              <a:endParaRPr lang="zh-TW" altLang="en-US" sz="1197" b="1" dirty="0">
                <a:solidFill>
                  <a:schemeClr val="bg1"/>
                </a:solidFill>
                <a:ea typeface="微軟正黑體" panose="020B0604030504040204" pitchFamily="34" charset="-120"/>
              </a:endParaRPr>
            </a:p>
          </p:txBody>
        </p:sp>
        <p:sp>
          <p:nvSpPr>
            <p:cNvPr id="69" name="_s8260"/>
            <p:cNvSpPr>
              <a:spLocks noChangeArrowheads="1"/>
            </p:cNvSpPr>
            <p:nvPr/>
          </p:nvSpPr>
          <p:spPr bwMode="auto">
            <a:xfrm>
              <a:off x="2862" y="386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Nephrology </a:t>
              </a:r>
              <a:endParaRPr lang="zh-TW" altLang="en-US" sz="1197" b="1" dirty="0">
                <a:solidFill>
                  <a:schemeClr val="bg1"/>
                </a:solidFill>
                <a:ea typeface="微軟正黑體" panose="020B0604030504040204" pitchFamily="34" charset="-120"/>
              </a:endParaRPr>
            </a:p>
          </p:txBody>
        </p:sp>
        <p:sp>
          <p:nvSpPr>
            <p:cNvPr id="70" name="_s8261"/>
            <p:cNvSpPr>
              <a:spLocks noChangeArrowheads="1"/>
            </p:cNvSpPr>
            <p:nvPr/>
          </p:nvSpPr>
          <p:spPr bwMode="auto">
            <a:xfrm>
              <a:off x="2862" y="429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ID</a:t>
              </a:r>
              <a:endParaRPr lang="zh-TW" altLang="en-US" sz="1197" b="1" dirty="0">
                <a:solidFill>
                  <a:schemeClr val="bg1"/>
                </a:solidFill>
                <a:ea typeface="微軟正黑體" panose="020B0604030504040204" pitchFamily="34" charset="-120"/>
              </a:endParaRPr>
            </a:p>
          </p:txBody>
        </p:sp>
        <p:sp>
          <p:nvSpPr>
            <p:cNvPr id="71" name="_s8262"/>
            <p:cNvSpPr>
              <a:spLocks noChangeArrowheads="1"/>
            </p:cNvSpPr>
            <p:nvPr/>
          </p:nvSpPr>
          <p:spPr bwMode="auto">
            <a:xfrm>
              <a:off x="2862" y="30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Chest </a:t>
              </a:r>
              <a:endParaRPr lang="zh-TW" altLang="en-US" sz="1197" b="1" dirty="0">
                <a:solidFill>
                  <a:schemeClr val="bg1"/>
                </a:solidFill>
                <a:ea typeface="微軟正黑體" panose="020B0604030504040204" pitchFamily="34" charset="-120"/>
              </a:endParaRPr>
            </a:p>
          </p:txBody>
        </p:sp>
        <p:sp>
          <p:nvSpPr>
            <p:cNvPr id="72" name="_s8263"/>
            <p:cNvSpPr>
              <a:spLocks noChangeArrowheads="1"/>
            </p:cNvSpPr>
            <p:nvPr/>
          </p:nvSpPr>
          <p:spPr bwMode="auto">
            <a:xfrm>
              <a:off x="2862" y="5159"/>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Pathology </a:t>
              </a:r>
              <a:endParaRPr lang="zh-TW" altLang="en-US" sz="1197" b="1" dirty="0">
                <a:solidFill>
                  <a:schemeClr val="bg1"/>
                </a:solidFill>
                <a:ea typeface="微軟正黑體" panose="020B0604030504040204" pitchFamily="34" charset="-120"/>
              </a:endParaRPr>
            </a:p>
          </p:txBody>
        </p:sp>
        <p:sp>
          <p:nvSpPr>
            <p:cNvPr id="73" name="_s8264"/>
            <p:cNvSpPr>
              <a:spLocks noChangeArrowheads="1"/>
            </p:cNvSpPr>
            <p:nvPr/>
          </p:nvSpPr>
          <p:spPr bwMode="auto">
            <a:xfrm>
              <a:off x="2862" y="6023"/>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Central Lab. </a:t>
              </a:r>
              <a:endParaRPr lang="zh-TW" altLang="en-US" sz="1197" b="1" dirty="0">
                <a:solidFill>
                  <a:schemeClr val="bg1"/>
                </a:solidFill>
                <a:ea typeface="微軟正黑體" panose="020B0604030504040204" pitchFamily="34" charset="-120"/>
              </a:endParaRPr>
            </a:p>
          </p:txBody>
        </p:sp>
        <p:sp>
          <p:nvSpPr>
            <p:cNvPr id="74" name="_s8265"/>
            <p:cNvSpPr>
              <a:spLocks noChangeArrowheads="1"/>
            </p:cNvSpPr>
            <p:nvPr/>
          </p:nvSpPr>
          <p:spPr bwMode="auto">
            <a:xfrm>
              <a:off x="2862" y="68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Serology Lab.</a:t>
              </a:r>
              <a:endParaRPr lang="zh-TW" altLang="en-US" sz="1197" b="1" dirty="0">
                <a:solidFill>
                  <a:schemeClr val="bg1"/>
                </a:solidFill>
                <a:ea typeface="微軟正黑體" panose="020B0604030504040204" pitchFamily="34" charset="-120"/>
              </a:endParaRPr>
            </a:p>
          </p:txBody>
        </p:sp>
        <p:sp>
          <p:nvSpPr>
            <p:cNvPr id="75" name="_s8266"/>
            <p:cNvSpPr>
              <a:spLocks noChangeArrowheads="1"/>
            </p:cNvSpPr>
            <p:nvPr/>
          </p:nvSpPr>
          <p:spPr bwMode="auto">
            <a:xfrm>
              <a:off x="2862" y="645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Virus Lab.</a:t>
              </a:r>
              <a:endParaRPr lang="zh-TW" altLang="en-US" sz="1197" b="1" dirty="0">
                <a:solidFill>
                  <a:schemeClr val="bg1"/>
                </a:solidFill>
                <a:ea typeface="微軟正黑體" panose="020B0604030504040204" pitchFamily="34" charset="-120"/>
              </a:endParaRPr>
            </a:p>
          </p:txBody>
        </p:sp>
        <p:sp>
          <p:nvSpPr>
            <p:cNvPr id="76" name="_s8267"/>
            <p:cNvSpPr>
              <a:spLocks noChangeArrowheads="1"/>
            </p:cNvSpPr>
            <p:nvPr/>
          </p:nvSpPr>
          <p:spPr bwMode="auto">
            <a:xfrm>
              <a:off x="1710" y="5812"/>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SICU</a:t>
              </a:r>
              <a:endParaRPr lang="zh-TW" altLang="en-US" sz="1197" b="1" dirty="0">
                <a:solidFill>
                  <a:schemeClr val="bg1"/>
                </a:solidFill>
                <a:ea typeface="微軟正黑體" panose="020B0604030504040204" pitchFamily="34" charset="-120"/>
              </a:endParaRPr>
            </a:p>
          </p:txBody>
        </p:sp>
        <p:sp>
          <p:nvSpPr>
            <p:cNvPr id="77" name="_s8268"/>
            <p:cNvSpPr>
              <a:spLocks noChangeArrowheads="1"/>
            </p:cNvSpPr>
            <p:nvPr/>
          </p:nvSpPr>
          <p:spPr bwMode="auto">
            <a:xfrm>
              <a:off x="2862" y="4728"/>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MICU</a:t>
              </a:r>
              <a:endParaRPr lang="zh-TW" altLang="en-US" sz="1197" b="1" dirty="0">
                <a:solidFill>
                  <a:schemeClr val="bg1"/>
                </a:solidFill>
                <a:ea typeface="微軟正黑體" panose="020B0604030504040204" pitchFamily="34" charset="-120"/>
              </a:endParaRPr>
            </a:p>
          </p:txBody>
        </p:sp>
        <p:sp>
          <p:nvSpPr>
            <p:cNvPr id="78" name="_s8269"/>
            <p:cNvSpPr>
              <a:spLocks noChangeArrowheads="1"/>
            </p:cNvSpPr>
            <p:nvPr/>
          </p:nvSpPr>
          <p:spPr bwMode="auto">
            <a:xfrm>
              <a:off x="2862" y="5591"/>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Radiology </a:t>
              </a:r>
              <a:endParaRPr lang="zh-TW" altLang="en-US" sz="1197" b="1" dirty="0">
                <a:solidFill>
                  <a:schemeClr val="bg1"/>
                </a:solidFill>
                <a:ea typeface="微軟正黑體" panose="020B0604030504040204" pitchFamily="34" charset="-120"/>
              </a:endParaRPr>
            </a:p>
          </p:txBody>
        </p:sp>
        <p:sp>
          <p:nvSpPr>
            <p:cNvPr id="79" name="_s8270"/>
            <p:cNvSpPr>
              <a:spLocks noChangeArrowheads="1"/>
            </p:cNvSpPr>
            <p:nvPr/>
          </p:nvSpPr>
          <p:spPr bwMode="auto">
            <a:xfrm>
              <a:off x="4014"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endParaRPr lang="zh-TW" altLang="en-US" sz="1197" b="1" dirty="0">
                <a:solidFill>
                  <a:schemeClr val="bg1"/>
                </a:solidFill>
                <a:ea typeface="微軟正黑體" panose="020B0604030504040204" pitchFamily="34" charset="-120"/>
              </a:endParaRPr>
            </a:p>
          </p:txBody>
        </p:sp>
        <p:sp>
          <p:nvSpPr>
            <p:cNvPr id="80" name="_s8271"/>
            <p:cNvSpPr>
              <a:spLocks noChangeArrowheads="1"/>
            </p:cNvSpPr>
            <p:nvPr/>
          </p:nvSpPr>
          <p:spPr bwMode="auto">
            <a:xfrm>
              <a:off x="6795" y="2124"/>
              <a:ext cx="1136" cy="309"/>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Support team</a:t>
              </a:r>
              <a:endParaRPr lang="zh-TW" altLang="en-US" sz="1197"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81" name="_s8272"/>
            <p:cNvSpPr>
              <a:spLocks noChangeArrowheads="1"/>
            </p:cNvSpPr>
            <p:nvPr/>
          </p:nvSpPr>
          <p:spPr bwMode="auto">
            <a:xfrm>
              <a:off x="7468" y="2568"/>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Neuro </a:t>
              </a:r>
              <a:endParaRPr lang="zh-TW" altLang="en-US" sz="1197" b="1" dirty="0">
                <a:solidFill>
                  <a:schemeClr val="bg1"/>
                </a:solidFill>
                <a:ea typeface="微軟正黑體" panose="020B0604030504040204" pitchFamily="34" charset="-120"/>
              </a:endParaRPr>
            </a:p>
          </p:txBody>
        </p:sp>
        <p:sp>
          <p:nvSpPr>
            <p:cNvPr id="82" name="_s8273"/>
            <p:cNvSpPr>
              <a:spLocks noChangeArrowheads="1"/>
            </p:cNvSpPr>
            <p:nvPr/>
          </p:nvSpPr>
          <p:spPr bwMode="auto">
            <a:xfrm>
              <a:off x="7468"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NS</a:t>
              </a:r>
              <a:endParaRPr lang="zh-TW" altLang="en-US" sz="1197" b="1" dirty="0">
                <a:solidFill>
                  <a:schemeClr val="bg1"/>
                </a:solidFill>
                <a:ea typeface="微軟正黑體" panose="020B0604030504040204" pitchFamily="34" charset="-120"/>
              </a:endParaRPr>
            </a:p>
          </p:txBody>
        </p:sp>
        <p:sp>
          <p:nvSpPr>
            <p:cNvPr id="83" name="_s8274"/>
            <p:cNvSpPr>
              <a:spLocks noChangeArrowheads="1"/>
            </p:cNvSpPr>
            <p:nvPr/>
          </p:nvSpPr>
          <p:spPr bwMode="auto">
            <a:xfrm>
              <a:off x="7468" y="3432"/>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a:t>
              </a:r>
              <a:endParaRPr lang="zh-TW" altLang="en-US" sz="941" b="1" dirty="0">
                <a:solidFill>
                  <a:schemeClr val="bg1"/>
                </a:solidFill>
                <a:ea typeface="微軟正黑體" panose="020B0604030504040204" pitchFamily="34" charset="-120"/>
              </a:endParaRPr>
            </a:p>
          </p:txBody>
        </p:sp>
        <p:sp>
          <p:nvSpPr>
            <p:cNvPr id="84" name="_s8275"/>
            <p:cNvSpPr>
              <a:spLocks noChangeArrowheads="1"/>
            </p:cNvSpPr>
            <p:nvPr/>
          </p:nvSpPr>
          <p:spPr bwMode="auto">
            <a:xfrm>
              <a:off x="7468" y="4255"/>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Resp. Therapy</a:t>
              </a:r>
              <a:endParaRPr lang="zh-TW" altLang="en-US" sz="1197" b="1" dirty="0">
                <a:solidFill>
                  <a:schemeClr val="bg1"/>
                </a:solidFill>
                <a:ea typeface="微軟正黑體" panose="020B0604030504040204" pitchFamily="34" charset="-120"/>
              </a:endParaRPr>
            </a:p>
          </p:txBody>
        </p:sp>
        <p:sp>
          <p:nvSpPr>
            <p:cNvPr id="85" name="_s8276"/>
            <p:cNvSpPr>
              <a:spLocks noChangeArrowheads="1"/>
            </p:cNvSpPr>
            <p:nvPr/>
          </p:nvSpPr>
          <p:spPr bwMode="auto">
            <a:xfrm>
              <a:off x="7468" y="3854"/>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grpSp>
      <p:sp>
        <p:nvSpPr>
          <p:cNvPr id="88" name="_s8249"/>
          <p:cNvSpPr>
            <a:spLocks noChangeArrowheads="1"/>
          </p:cNvSpPr>
          <p:nvPr/>
        </p:nvSpPr>
        <p:spPr bwMode="auto">
          <a:xfrm>
            <a:off x="843787" y="3857724"/>
            <a:ext cx="974299" cy="219348"/>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CS</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97" name="_s8223"/>
          <p:cNvCxnSpPr>
            <a:cxnSpLocks noChangeShapeType="1"/>
          </p:cNvCxnSpPr>
          <p:nvPr/>
        </p:nvCxnSpPr>
        <p:spPr bwMode="auto">
          <a:xfrm rot="5400000" flipH="1" flipV="1">
            <a:off x="640638" y="2533431"/>
            <a:ext cx="57493" cy="5452"/>
          </a:xfrm>
          <a:prstGeom prst="bentConnector3">
            <a:avLst>
              <a:gd name="adj1" fmla="val 50000"/>
            </a:avLst>
          </a:prstGeom>
          <a:solidFill>
            <a:schemeClr val="accent5">
              <a:lumMod val="40000"/>
              <a:lumOff val="60000"/>
            </a:schemeClr>
          </a:solidFill>
          <a:ln w="28575">
            <a:solidFill>
              <a:schemeClr val="tx1"/>
            </a:solidFill>
            <a:miter lim="800000"/>
            <a:headEnd/>
            <a:tailEnd/>
          </a:ln>
        </p:spPr>
      </p:cxnSp>
      <p:cxnSp>
        <p:nvCxnSpPr>
          <p:cNvPr id="98" name="_s8198"/>
          <p:cNvCxnSpPr>
            <a:cxnSpLocks noChangeShapeType="1"/>
          </p:cNvCxnSpPr>
          <p:nvPr/>
        </p:nvCxnSpPr>
        <p:spPr bwMode="auto">
          <a:xfrm rot="10800000">
            <a:off x="7204806" y="4313770"/>
            <a:ext cx="177124" cy="316892"/>
          </a:xfrm>
          <a:prstGeom prst="bentConnector2">
            <a:avLst/>
          </a:prstGeom>
          <a:solidFill>
            <a:schemeClr val="accent5">
              <a:lumMod val="40000"/>
              <a:lumOff val="60000"/>
            </a:schemeClr>
          </a:solidFill>
          <a:ln w="28575">
            <a:solidFill>
              <a:schemeClr val="tx1"/>
            </a:solidFill>
            <a:miter lim="800000"/>
            <a:headEnd/>
            <a:tailEnd/>
          </a:ln>
        </p:spPr>
      </p:cxnSp>
      <p:sp>
        <p:nvSpPr>
          <p:cNvPr id="99" name="_s8267"/>
          <p:cNvSpPr>
            <a:spLocks noChangeArrowheads="1"/>
          </p:cNvSpPr>
          <p:nvPr/>
        </p:nvSpPr>
        <p:spPr bwMode="auto">
          <a:xfrm>
            <a:off x="7336853" y="4507319"/>
            <a:ext cx="974299" cy="217825"/>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SICU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100" name="_s8267"/>
          <p:cNvSpPr>
            <a:spLocks noChangeArrowheads="1"/>
          </p:cNvSpPr>
          <p:nvPr/>
        </p:nvSpPr>
        <p:spPr bwMode="auto">
          <a:xfrm>
            <a:off x="7338757" y="4795351"/>
            <a:ext cx="974299" cy="217825"/>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MICU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101" name="_s8198"/>
          <p:cNvCxnSpPr>
            <a:cxnSpLocks noChangeShapeType="1"/>
          </p:cNvCxnSpPr>
          <p:nvPr/>
        </p:nvCxnSpPr>
        <p:spPr bwMode="auto">
          <a:xfrm rot="10800000">
            <a:off x="7206367" y="4627403"/>
            <a:ext cx="179028" cy="288029"/>
          </a:xfrm>
          <a:prstGeom prst="bentConnector2">
            <a:avLst/>
          </a:prstGeom>
          <a:solidFill>
            <a:schemeClr val="accent5">
              <a:lumMod val="40000"/>
              <a:lumOff val="60000"/>
            </a:schemeClr>
          </a:solidFill>
          <a:ln w="28575">
            <a:solidFill>
              <a:schemeClr val="tx1"/>
            </a:solidFill>
            <a:miter lim="800000"/>
            <a:headEnd/>
            <a:tailEnd/>
          </a:ln>
        </p:spPr>
      </p:cxnSp>
      <p:cxnSp>
        <p:nvCxnSpPr>
          <p:cNvPr id="102" name="_s8198"/>
          <p:cNvCxnSpPr>
            <a:cxnSpLocks noChangeShapeType="1"/>
          </p:cNvCxnSpPr>
          <p:nvPr/>
        </p:nvCxnSpPr>
        <p:spPr bwMode="auto">
          <a:xfrm rot="10800000">
            <a:off x="7227543" y="4947428"/>
            <a:ext cx="177073" cy="234637"/>
          </a:xfrm>
          <a:prstGeom prst="bentConnector2">
            <a:avLst/>
          </a:prstGeom>
          <a:solidFill>
            <a:schemeClr val="accent5">
              <a:lumMod val="40000"/>
              <a:lumOff val="60000"/>
            </a:schemeClr>
          </a:solidFill>
          <a:ln w="28575">
            <a:solidFill>
              <a:schemeClr val="tx1"/>
            </a:solidFill>
            <a:miter lim="800000"/>
            <a:headEnd/>
            <a:tailEnd/>
          </a:ln>
        </p:spPr>
      </p:cxnSp>
      <p:sp>
        <p:nvSpPr>
          <p:cNvPr id="103" name="_s8276"/>
          <p:cNvSpPr>
            <a:spLocks noChangeArrowheads="1"/>
          </p:cNvSpPr>
          <p:nvPr/>
        </p:nvSpPr>
        <p:spPr bwMode="auto">
          <a:xfrm>
            <a:off x="7336853" y="5057649"/>
            <a:ext cx="974299" cy="218587"/>
          </a:xfrm>
          <a:prstGeom prst="roundRect">
            <a:avLst>
              <a:gd name="adj" fmla="val 16667"/>
            </a:avLst>
          </a:prstGeom>
          <a:solidFill>
            <a:srgbClr val="960201"/>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Hospice</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104" name="矩形 103"/>
          <p:cNvSpPr/>
          <p:nvPr/>
        </p:nvSpPr>
        <p:spPr>
          <a:xfrm>
            <a:off x="395535" y="476672"/>
            <a:ext cx="8553351" cy="643894"/>
          </a:xfrm>
          <a:prstGeom prst="rect">
            <a:avLst/>
          </a:prstGeom>
        </p:spPr>
        <p:txBody>
          <a:bodyPr wrap="square">
            <a:spAutoFit/>
          </a:bodyPr>
          <a:lstStyle/>
          <a:p>
            <a:pPr>
              <a:lnSpc>
                <a:spcPct val="120000"/>
              </a:lnSpc>
              <a:spcBef>
                <a:spcPts val="566"/>
              </a:spcBef>
            </a:pPr>
            <a:r>
              <a:rPr lang="en-US" altLang="zh-TW" sz="3200" b="1" dirty="0">
                <a:ea typeface="微軟正黑體" panose="020B0604030504040204" pitchFamily="34" charset="-120"/>
                <a:cs typeface="標楷體" charset="0"/>
              </a:rPr>
              <a:t>Research Center for Organ Transplantation (RCOT)</a:t>
            </a:r>
          </a:p>
        </p:txBody>
      </p:sp>
      <p:sp>
        <p:nvSpPr>
          <p:cNvPr id="4" name="文字方塊 3">
            <a:extLst>
              <a:ext uri="{FF2B5EF4-FFF2-40B4-BE49-F238E27FC236}">
                <a16:creationId xmlns:a16="http://schemas.microsoft.com/office/drawing/2014/main" id="{6F17F38B-439F-A646-A872-B65AAEFB3907}"/>
              </a:ext>
            </a:extLst>
          </p:cNvPr>
          <p:cNvSpPr txBox="1"/>
          <p:nvPr/>
        </p:nvSpPr>
        <p:spPr>
          <a:xfrm>
            <a:off x="9367558" y="2810933"/>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2"/>
          <a:stretch>
            <a:fillRect/>
          </a:stretch>
        </p:blipFill>
        <p:spPr>
          <a:xfrm>
            <a:off x="3718508" y="4080162"/>
            <a:ext cx="3118771" cy="2157150"/>
          </a:xfrm>
          <a:prstGeom prst="rect">
            <a:avLst/>
          </a:prstGeom>
        </p:spPr>
      </p:pic>
      <p:cxnSp>
        <p:nvCxnSpPr>
          <p:cNvPr id="8" name="直線接點 7"/>
          <p:cNvCxnSpPr>
            <a:cxnSpLocks/>
            <a:stCxn id="47" idx="3"/>
          </p:cNvCxnSpPr>
          <p:nvPr/>
        </p:nvCxnSpPr>
        <p:spPr>
          <a:xfrm>
            <a:off x="6661304" y="2231524"/>
            <a:ext cx="2115363" cy="571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圓角矩形 104"/>
          <p:cNvSpPr/>
          <p:nvPr/>
        </p:nvSpPr>
        <p:spPr>
          <a:xfrm>
            <a:off x="8604448" y="2585714"/>
            <a:ext cx="344439" cy="2621486"/>
          </a:xfrm>
          <a:prstGeom prst="roundRect">
            <a:avLst/>
          </a:prstGeom>
          <a:solidFill>
            <a:srgbClr val="8A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600" b="1" dirty="0">
                <a:solidFill>
                  <a:schemeClr val="bg1"/>
                </a:solidFill>
                <a:latin typeface="Arial" panose="020B0604020202020204" pitchFamily="34" charset="0"/>
                <a:ea typeface="微軟正黑體" panose="020B0604030504040204" pitchFamily="34" charset="-120"/>
                <a:cs typeface="Arial" panose="020B0604020202020204" pitchFamily="34" charset="0"/>
              </a:rPr>
              <a:t>TMU-OPO</a:t>
            </a:r>
            <a:endParaRPr lang="zh-TW" altLang="en-US" sz="16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cxnSp>
        <p:nvCxnSpPr>
          <p:cNvPr id="13" name="直線接點 12"/>
          <p:cNvCxnSpPr/>
          <p:nvPr/>
        </p:nvCxnSpPr>
        <p:spPr>
          <a:xfrm>
            <a:off x="8776667" y="2276873"/>
            <a:ext cx="1256" cy="298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投影片編號版面配置區 1">
            <a:extLst>
              <a:ext uri="{FF2B5EF4-FFF2-40B4-BE49-F238E27FC236}">
                <a16:creationId xmlns:a16="http://schemas.microsoft.com/office/drawing/2014/main" id="{2D48E778-8C2F-9941-A603-7539A3A5EE52}"/>
              </a:ext>
            </a:extLst>
          </p:cNvPr>
          <p:cNvSpPr>
            <a:spLocks noGrp="1"/>
          </p:cNvSpPr>
          <p:nvPr>
            <p:ph type="sldNum" sz="quarter" idx="12"/>
          </p:nvPr>
        </p:nvSpPr>
        <p:spPr>
          <a:xfrm>
            <a:off x="7020272" y="6381328"/>
            <a:ext cx="2133600" cy="365125"/>
          </a:xfrm>
        </p:spPr>
        <p:txBody>
          <a:bodyPr/>
          <a:lstStyle/>
          <a:p>
            <a:fld id="{466F28E6-D65F-47F6-85C8-B4A5DF6798C5}" type="slidenum">
              <a:rPr lang="zh-TW" altLang="en-US" smtClean="0"/>
              <a:pPr/>
              <a:t>14</a:t>
            </a:fld>
            <a:endParaRPr lang="zh-TW" altLang="en-US" dirty="0"/>
          </a:p>
        </p:txBody>
      </p:sp>
    </p:spTree>
    <p:extLst>
      <p:ext uri="{BB962C8B-B14F-4D97-AF65-F5344CB8AC3E}">
        <p14:creationId xmlns:p14="http://schemas.microsoft.com/office/powerpoint/2010/main" val="21830684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B1761266-AF95-3C42-A237-2DC33CAC5F07}"/>
              </a:ext>
            </a:extLst>
          </p:cNvPr>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15</a:t>
            </a:fld>
            <a:endParaRPr lang="zh-TW" altLang="en-US">
              <a:solidFill>
                <a:prstClr val="black">
                  <a:tint val="75000"/>
                </a:prstClr>
              </a:solidFill>
            </a:endParaRPr>
          </a:p>
        </p:txBody>
      </p:sp>
      <p:grpSp>
        <p:nvGrpSpPr>
          <p:cNvPr id="6" name="Organization Chart 2">
            <a:extLst>
              <a:ext uri="{FF2B5EF4-FFF2-40B4-BE49-F238E27FC236}">
                <a16:creationId xmlns:a16="http://schemas.microsoft.com/office/drawing/2014/main" id="{6B20F3EB-F9B6-DD49-808C-2DE8D2045A06}"/>
              </a:ext>
            </a:extLst>
          </p:cNvPr>
          <p:cNvGrpSpPr>
            <a:grpSpLocks noChangeAspect="1"/>
          </p:cNvGrpSpPr>
          <p:nvPr/>
        </p:nvGrpSpPr>
        <p:grpSpPr bwMode="auto">
          <a:xfrm>
            <a:off x="395536" y="1234554"/>
            <a:ext cx="8116899" cy="5179062"/>
            <a:chOff x="1134" y="375"/>
            <a:chExt cx="7198" cy="6800"/>
          </a:xfrm>
          <a:solidFill>
            <a:schemeClr val="accent3">
              <a:lumMod val="50000"/>
            </a:schemeClr>
          </a:solidFill>
        </p:grpSpPr>
        <p:cxnSp>
          <p:nvCxnSpPr>
            <p:cNvPr id="7" name="_s8196">
              <a:extLst>
                <a:ext uri="{FF2B5EF4-FFF2-40B4-BE49-F238E27FC236}">
                  <a16:creationId xmlns:a16="http://schemas.microsoft.com/office/drawing/2014/main" id="{417A3680-D974-4C45-A758-34349D982171}"/>
                </a:ext>
              </a:extLst>
            </p:cNvPr>
            <p:cNvCxnSpPr>
              <a:cxnSpLocks noChangeShapeType="1"/>
              <a:stCxn id="87" idx="1"/>
              <a:endCxn id="82" idx="2"/>
            </p:cNvCxnSpPr>
            <p:nvPr/>
          </p:nvCxnSpPr>
          <p:spPr bwMode="auto">
            <a:xfrm rot="10800000">
              <a:off x="7363" y="2433"/>
              <a:ext cx="105" cy="1565"/>
            </a:xfrm>
            <a:prstGeom prst="bentConnector2">
              <a:avLst/>
            </a:prstGeom>
            <a:grpFill/>
            <a:ln w="28575">
              <a:solidFill>
                <a:schemeClr val="tx1"/>
              </a:solidFill>
              <a:miter lim="800000"/>
              <a:headEnd/>
              <a:tailEnd/>
            </a:ln>
          </p:spPr>
        </p:cxnSp>
        <p:cxnSp>
          <p:nvCxnSpPr>
            <p:cNvPr id="8" name="_s8197">
              <a:extLst>
                <a:ext uri="{FF2B5EF4-FFF2-40B4-BE49-F238E27FC236}">
                  <a16:creationId xmlns:a16="http://schemas.microsoft.com/office/drawing/2014/main" id="{2344B427-F5AB-A44E-AAE2-BE0BD851A471}"/>
                </a:ext>
              </a:extLst>
            </p:cNvPr>
            <p:cNvCxnSpPr>
              <a:cxnSpLocks noChangeShapeType="1"/>
              <a:stCxn id="86" idx="1"/>
              <a:endCxn id="82" idx="2"/>
            </p:cNvCxnSpPr>
            <p:nvPr/>
          </p:nvCxnSpPr>
          <p:spPr bwMode="auto">
            <a:xfrm rot="10800000">
              <a:off x="7363" y="2433"/>
              <a:ext cx="105" cy="1966"/>
            </a:xfrm>
            <a:prstGeom prst="bentConnector2">
              <a:avLst/>
            </a:prstGeom>
            <a:grpFill/>
            <a:ln w="28575">
              <a:solidFill>
                <a:schemeClr val="tx1"/>
              </a:solidFill>
              <a:miter lim="800000"/>
              <a:headEnd/>
              <a:tailEnd/>
            </a:ln>
          </p:spPr>
        </p:cxnSp>
        <p:cxnSp>
          <p:nvCxnSpPr>
            <p:cNvPr id="9" name="_s8198">
              <a:extLst>
                <a:ext uri="{FF2B5EF4-FFF2-40B4-BE49-F238E27FC236}">
                  <a16:creationId xmlns:a16="http://schemas.microsoft.com/office/drawing/2014/main" id="{4EE93195-A57B-C64B-90DB-0B818E9BD9F3}"/>
                </a:ext>
              </a:extLst>
            </p:cNvPr>
            <p:cNvCxnSpPr>
              <a:cxnSpLocks noChangeShapeType="1"/>
              <a:stCxn id="85" idx="1"/>
              <a:endCxn id="82" idx="2"/>
            </p:cNvCxnSpPr>
            <p:nvPr/>
          </p:nvCxnSpPr>
          <p:spPr bwMode="auto">
            <a:xfrm rot="10800000">
              <a:off x="7363" y="2433"/>
              <a:ext cx="105" cy="1143"/>
            </a:xfrm>
            <a:prstGeom prst="bentConnector2">
              <a:avLst/>
            </a:prstGeom>
            <a:grpFill/>
            <a:ln w="28575">
              <a:solidFill>
                <a:schemeClr val="tx1"/>
              </a:solidFill>
              <a:miter lim="800000"/>
              <a:headEnd/>
              <a:tailEnd/>
            </a:ln>
          </p:spPr>
        </p:cxnSp>
        <p:cxnSp>
          <p:nvCxnSpPr>
            <p:cNvPr id="10" name="_s8199">
              <a:extLst>
                <a:ext uri="{FF2B5EF4-FFF2-40B4-BE49-F238E27FC236}">
                  <a16:creationId xmlns:a16="http://schemas.microsoft.com/office/drawing/2014/main" id="{E8B6EDD3-3B2A-7A45-B8E6-1696EC655BB7}"/>
                </a:ext>
              </a:extLst>
            </p:cNvPr>
            <p:cNvCxnSpPr>
              <a:cxnSpLocks noChangeShapeType="1"/>
              <a:stCxn id="84" idx="1"/>
              <a:endCxn id="82" idx="2"/>
            </p:cNvCxnSpPr>
            <p:nvPr/>
          </p:nvCxnSpPr>
          <p:spPr bwMode="auto">
            <a:xfrm rot="10800000">
              <a:off x="7363" y="2433"/>
              <a:ext cx="105" cy="711"/>
            </a:xfrm>
            <a:prstGeom prst="bentConnector2">
              <a:avLst/>
            </a:prstGeom>
            <a:grpFill/>
            <a:ln w="28575">
              <a:solidFill>
                <a:schemeClr val="tx1"/>
              </a:solidFill>
              <a:miter lim="800000"/>
              <a:headEnd/>
              <a:tailEnd/>
            </a:ln>
          </p:spPr>
        </p:cxnSp>
        <p:cxnSp>
          <p:nvCxnSpPr>
            <p:cNvPr id="11" name="_s8200">
              <a:extLst>
                <a:ext uri="{FF2B5EF4-FFF2-40B4-BE49-F238E27FC236}">
                  <a16:creationId xmlns:a16="http://schemas.microsoft.com/office/drawing/2014/main" id="{30A3BAFF-F1F9-ED44-8357-F5B3828E1E6D}"/>
                </a:ext>
              </a:extLst>
            </p:cNvPr>
            <p:cNvCxnSpPr>
              <a:cxnSpLocks noChangeShapeType="1"/>
              <a:stCxn id="83" idx="1"/>
              <a:endCxn id="82" idx="2"/>
            </p:cNvCxnSpPr>
            <p:nvPr/>
          </p:nvCxnSpPr>
          <p:spPr bwMode="auto">
            <a:xfrm rot="10800000">
              <a:off x="7363" y="2433"/>
              <a:ext cx="105" cy="279"/>
            </a:xfrm>
            <a:prstGeom prst="bentConnector2">
              <a:avLst/>
            </a:prstGeom>
            <a:grpFill/>
            <a:ln w="28575">
              <a:solidFill>
                <a:schemeClr val="tx1"/>
              </a:solidFill>
              <a:miter lim="800000"/>
              <a:headEnd/>
              <a:tailEnd/>
            </a:ln>
          </p:spPr>
        </p:cxnSp>
        <p:cxnSp>
          <p:nvCxnSpPr>
            <p:cNvPr id="12" name="_s8201">
              <a:extLst>
                <a:ext uri="{FF2B5EF4-FFF2-40B4-BE49-F238E27FC236}">
                  <a16:creationId xmlns:a16="http://schemas.microsoft.com/office/drawing/2014/main" id="{2D05EA5A-D522-5F4B-A668-691C4885FCD2}"/>
                </a:ext>
              </a:extLst>
            </p:cNvPr>
            <p:cNvCxnSpPr>
              <a:cxnSpLocks noChangeShapeType="1"/>
            </p:cNvCxnSpPr>
            <p:nvPr/>
          </p:nvCxnSpPr>
          <p:spPr bwMode="auto">
            <a:xfrm rot="16200000" flipV="1">
              <a:off x="6651" y="1497"/>
              <a:ext cx="195" cy="1151"/>
            </a:xfrm>
            <a:prstGeom prst="bentConnector3">
              <a:avLst>
                <a:gd name="adj1" fmla="val 50000"/>
              </a:avLst>
            </a:prstGeom>
            <a:grpFill/>
            <a:ln w="28575">
              <a:solidFill>
                <a:schemeClr val="tx1"/>
              </a:solidFill>
              <a:miter lim="800000"/>
              <a:headEnd/>
              <a:tailEnd/>
            </a:ln>
          </p:spPr>
        </p:cxnSp>
        <p:cxnSp>
          <p:nvCxnSpPr>
            <p:cNvPr id="13" name="_s8202">
              <a:extLst>
                <a:ext uri="{FF2B5EF4-FFF2-40B4-BE49-F238E27FC236}">
                  <a16:creationId xmlns:a16="http://schemas.microsoft.com/office/drawing/2014/main" id="{51DC56D7-F279-2546-9FFD-8D26793810C2}"/>
                </a:ext>
              </a:extLst>
            </p:cNvPr>
            <p:cNvCxnSpPr>
              <a:cxnSpLocks noChangeShapeType="1"/>
              <a:stCxn id="81" idx="1"/>
              <a:endCxn id="67" idx="2"/>
            </p:cNvCxnSpPr>
            <p:nvPr/>
          </p:nvCxnSpPr>
          <p:spPr bwMode="auto">
            <a:xfrm rot="10800000">
              <a:off x="3871" y="2424"/>
              <a:ext cx="143" cy="720"/>
            </a:xfrm>
            <a:prstGeom prst="bentConnector2">
              <a:avLst/>
            </a:prstGeom>
            <a:grpFill/>
            <a:ln w="28575">
              <a:solidFill>
                <a:schemeClr val="tx1"/>
              </a:solidFill>
              <a:miter lim="800000"/>
              <a:headEnd/>
              <a:tailEnd/>
            </a:ln>
          </p:spPr>
        </p:cxnSp>
        <p:cxnSp>
          <p:nvCxnSpPr>
            <p:cNvPr id="14" name="_s8203">
              <a:extLst>
                <a:ext uri="{FF2B5EF4-FFF2-40B4-BE49-F238E27FC236}">
                  <a16:creationId xmlns:a16="http://schemas.microsoft.com/office/drawing/2014/main" id="{3525B785-6F37-D047-B446-2FCDC2E4A815}"/>
                </a:ext>
              </a:extLst>
            </p:cNvPr>
            <p:cNvCxnSpPr>
              <a:cxnSpLocks noChangeShapeType="1"/>
              <a:stCxn id="80" idx="1"/>
              <a:endCxn id="51" idx="2"/>
            </p:cNvCxnSpPr>
            <p:nvPr/>
          </p:nvCxnSpPr>
          <p:spPr bwMode="auto">
            <a:xfrm rot="10800000">
              <a:off x="2719" y="2424"/>
              <a:ext cx="143" cy="3311"/>
            </a:xfrm>
            <a:prstGeom prst="bentConnector2">
              <a:avLst/>
            </a:prstGeom>
            <a:grpFill/>
            <a:ln w="28575">
              <a:solidFill>
                <a:schemeClr val="tx1"/>
              </a:solidFill>
              <a:miter lim="800000"/>
              <a:headEnd/>
              <a:tailEnd/>
            </a:ln>
          </p:spPr>
        </p:cxnSp>
        <p:cxnSp>
          <p:nvCxnSpPr>
            <p:cNvPr id="15" name="_s8204">
              <a:extLst>
                <a:ext uri="{FF2B5EF4-FFF2-40B4-BE49-F238E27FC236}">
                  <a16:creationId xmlns:a16="http://schemas.microsoft.com/office/drawing/2014/main" id="{B06950A3-958C-D241-A176-2943813BD0A0}"/>
                </a:ext>
              </a:extLst>
            </p:cNvPr>
            <p:cNvCxnSpPr>
              <a:cxnSpLocks noChangeShapeType="1"/>
              <a:stCxn id="79" idx="1"/>
              <a:endCxn id="51" idx="2"/>
            </p:cNvCxnSpPr>
            <p:nvPr/>
          </p:nvCxnSpPr>
          <p:spPr bwMode="auto">
            <a:xfrm rot="10800000">
              <a:off x="2719" y="2424"/>
              <a:ext cx="143" cy="2447"/>
            </a:xfrm>
            <a:prstGeom prst="bentConnector2">
              <a:avLst/>
            </a:prstGeom>
            <a:grpFill/>
            <a:ln w="28575">
              <a:solidFill>
                <a:schemeClr val="tx1"/>
              </a:solidFill>
              <a:miter lim="800000"/>
              <a:headEnd/>
              <a:tailEnd/>
            </a:ln>
          </p:spPr>
        </p:cxnSp>
        <p:cxnSp>
          <p:nvCxnSpPr>
            <p:cNvPr id="16" name="_s8205">
              <a:extLst>
                <a:ext uri="{FF2B5EF4-FFF2-40B4-BE49-F238E27FC236}">
                  <a16:creationId xmlns:a16="http://schemas.microsoft.com/office/drawing/2014/main" id="{4F8E7B1F-6480-844B-929E-5EC1262AD688}"/>
                </a:ext>
              </a:extLst>
            </p:cNvPr>
            <p:cNvCxnSpPr>
              <a:cxnSpLocks noChangeShapeType="1"/>
              <a:stCxn id="78" idx="1"/>
              <a:endCxn id="50" idx="2"/>
            </p:cNvCxnSpPr>
            <p:nvPr/>
          </p:nvCxnSpPr>
          <p:spPr bwMode="auto">
            <a:xfrm rot="10800000">
              <a:off x="1566" y="2424"/>
              <a:ext cx="144" cy="3531"/>
            </a:xfrm>
            <a:prstGeom prst="bentConnector2">
              <a:avLst/>
            </a:prstGeom>
            <a:grpFill/>
            <a:ln w="28575">
              <a:solidFill>
                <a:schemeClr val="tx1"/>
              </a:solidFill>
              <a:miter lim="800000"/>
              <a:headEnd/>
              <a:tailEnd/>
            </a:ln>
          </p:spPr>
        </p:cxnSp>
        <p:cxnSp>
          <p:nvCxnSpPr>
            <p:cNvPr id="17" name="_s8206">
              <a:extLst>
                <a:ext uri="{FF2B5EF4-FFF2-40B4-BE49-F238E27FC236}">
                  <a16:creationId xmlns:a16="http://schemas.microsoft.com/office/drawing/2014/main" id="{4201A434-B00F-3248-ACA1-F2F9AF3B51FE}"/>
                </a:ext>
              </a:extLst>
            </p:cNvPr>
            <p:cNvCxnSpPr>
              <a:cxnSpLocks noChangeShapeType="1"/>
              <a:stCxn id="77" idx="1"/>
              <a:endCxn id="51" idx="2"/>
            </p:cNvCxnSpPr>
            <p:nvPr/>
          </p:nvCxnSpPr>
          <p:spPr bwMode="auto">
            <a:xfrm rot="10800000">
              <a:off x="2719" y="2424"/>
              <a:ext cx="143" cy="4176"/>
            </a:xfrm>
            <a:prstGeom prst="bentConnector2">
              <a:avLst/>
            </a:prstGeom>
            <a:grpFill/>
            <a:ln w="28575">
              <a:solidFill>
                <a:schemeClr val="tx1"/>
              </a:solidFill>
              <a:miter lim="800000"/>
              <a:headEnd/>
              <a:tailEnd/>
            </a:ln>
          </p:spPr>
        </p:cxnSp>
        <p:cxnSp>
          <p:nvCxnSpPr>
            <p:cNvPr id="18" name="_s8207">
              <a:extLst>
                <a:ext uri="{FF2B5EF4-FFF2-40B4-BE49-F238E27FC236}">
                  <a16:creationId xmlns:a16="http://schemas.microsoft.com/office/drawing/2014/main" id="{3E549DA3-9445-6B40-B253-B19C939A4F49}"/>
                </a:ext>
              </a:extLst>
            </p:cNvPr>
            <p:cNvCxnSpPr>
              <a:cxnSpLocks noChangeShapeType="1"/>
              <a:stCxn id="76" idx="1"/>
              <a:endCxn id="51" idx="2"/>
            </p:cNvCxnSpPr>
            <p:nvPr/>
          </p:nvCxnSpPr>
          <p:spPr bwMode="auto">
            <a:xfrm rot="10800000">
              <a:off x="2719" y="2424"/>
              <a:ext cx="143" cy="4608"/>
            </a:xfrm>
            <a:prstGeom prst="bentConnector2">
              <a:avLst/>
            </a:prstGeom>
            <a:grpFill/>
            <a:ln w="28575">
              <a:solidFill>
                <a:schemeClr val="tx1"/>
              </a:solidFill>
              <a:miter lim="800000"/>
              <a:headEnd/>
              <a:tailEnd/>
            </a:ln>
          </p:spPr>
        </p:cxnSp>
        <p:cxnSp>
          <p:nvCxnSpPr>
            <p:cNvPr id="19" name="_s8208">
              <a:extLst>
                <a:ext uri="{FF2B5EF4-FFF2-40B4-BE49-F238E27FC236}">
                  <a16:creationId xmlns:a16="http://schemas.microsoft.com/office/drawing/2014/main" id="{48BC3072-716B-CF45-B397-3D3284A6124B}"/>
                </a:ext>
              </a:extLst>
            </p:cNvPr>
            <p:cNvCxnSpPr>
              <a:cxnSpLocks noChangeShapeType="1"/>
              <a:stCxn id="75" idx="1"/>
              <a:endCxn id="51" idx="2"/>
            </p:cNvCxnSpPr>
            <p:nvPr/>
          </p:nvCxnSpPr>
          <p:spPr bwMode="auto">
            <a:xfrm rot="10800000">
              <a:off x="2719" y="2424"/>
              <a:ext cx="143" cy="3744"/>
            </a:xfrm>
            <a:prstGeom prst="bentConnector2">
              <a:avLst/>
            </a:prstGeom>
            <a:grpFill/>
            <a:ln w="28575">
              <a:solidFill>
                <a:schemeClr val="tx1"/>
              </a:solidFill>
              <a:miter lim="800000"/>
              <a:headEnd/>
              <a:tailEnd/>
            </a:ln>
          </p:spPr>
        </p:cxnSp>
        <p:cxnSp>
          <p:nvCxnSpPr>
            <p:cNvPr id="20" name="_s8209">
              <a:extLst>
                <a:ext uri="{FF2B5EF4-FFF2-40B4-BE49-F238E27FC236}">
                  <a16:creationId xmlns:a16="http://schemas.microsoft.com/office/drawing/2014/main" id="{13CE29E7-3AC5-DC4E-B7B8-ABF713A0862F}"/>
                </a:ext>
              </a:extLst>
            </p:cNvPr>
            <p:cNvCxnSpPr>
              <a:cxnSpLocks noChangeShapeType="1"/>
              <a:stCxn id="74" idx="1"/>
              <a:endCxn id="51" idx="2"/>
            </p:cNvCxnSpPr>
            <p:nvPr/>
          </p:nvCxnSpPr>
          <p:spPr bwMode="auto">
            <a:xfrm rot="10800000">
              <a:off x="2719" y="2424"/>
              <a:ext cx="143" cy="2879"/>
            </a:xfrm>
            <a:prstGeom prst="bentConnector2">
              <a:avLst/>
            </a:prstGeom>
            <a:grpFill/>
            <a:ln w="28575">
              <a:solidFill>
                <a:schemeClr val="tx1"/>
              </a:solidFill>
              <a:miter lim="800000"/>
              <a:headEnd/>
              <a:tailEnd/>
            </a:ln>
          </p:spPr>
        </p:cxnSp>
        <p:cxnSp>
          <p:nvCxnSpPr>
            <p:cNvPr id="21" name="_s8210">
              <a:extLst>
                <a:ext uri="{FF2B5EF4-FFF2-40B4-BE49-F238E27FC236}">
                  <a16:creationId xmlns:a16="http://schemas.microsoft.com/office/drawing/2014/main" id="{D1E1E790-0D35-CC40-A990-21ED88B2261F}"/>
                </a:ext>
              </a:extLst>
            </p:cNvPr>
            <p:cNvCxnSpPr>
              <a:cxnSpLocks noChangeShapeType="1"/>
              <a:stCxn id="73" idx="1"/>
              <a:endCxn id="51" idx="2"/>
            </p:cNvCxnSpPr>
            <p:nvPr/>
          </p:nvCxnSpPr>
          <p:spPr bwMode="auto">
            <a:xfrm rot="10800000">
              <a:off x="2719" y="2424"/>
              <a:ext cx="143" cy="720"/>
            </a:xfrm>
            <a:prstGeom prst="bentConnector2">
              <a:avLst/>
            </a:prstGeom>
            <a:grpFill/>
            <a:ln w="28575">
              <a:solidFill>
                <a:schemeClr val="tx1"/>
              </a:solidFill>
              <a:miter lim="800000"/>
              <a:headEnd/>
              <a:tailEnd/>
            </a:ln>
          </p:spPr>
        </p:cxnSp>
        <p:cxnSp>
          <p:nvCxnSpPr>
            <p:cNvPr id="22" name="_s8211">
              <a:extLst>
                <a:ext uri="{FF2B5EF4-FFF2-40B4-BE49-F238E27FC236}">
                  <a16:creationId xmlns:a16="http://schemas.microsoft.com/office/drawing/2014/main" id="{A3C3D3AE-4FB1-A149-AD81-BBAC5F4D1A71}"/>
                </a:ext>
              </a:extLst>
            </p:cNvPr>
            <p:cNvCxnSpPr>
              <a:cxnSpLocks noChangeShapeType="1"/>
              <a:stCxn id="72" idx="1"/>
              <a:endCxn id="51" idx="2"/>
            </p:cNvCxnSpPr>
            <p:nvPr/>
          </p:nvCxnSpPr>
          <p:spPr bwMode="auto">
            <a:xfrm rot="10800000">
              <a:off x="2719" y="2424"/>
              <a:ext cx="143" cy="2016"/>
            </a:xfrm>
            <a:prstGeom prst="bentConnector2">
              <a:avLst/>
            </a:prstGeom>
            <a:grpFill/>
            <a:ln w="28575">
              <a:solidFill>
                <a:schemeClr val="tx1"/>
              </a:solidFill>
              <a:miter lim="800000"/>
              <a:headEnd/>
              <a:tailEnd/>
            </a:ln>
          </p:spPr>
        </p:cxnSp>
        <p:cxnSp>
          <p:nvCxnSpPr>
            <p:cNvPr id="23" name="_s8212">
              <a:extLst>
                <a:ext uri="{FF2B5EF4-FFF2-40B4-BE49-F238E27FC236}">
                  <a16:creationId xmlns:a16="http://schemas.microsoft.com/office/drawing/2014/main" id="{715BD7F3-CF1B-784E-8D6E-2ABEA5E66846}"/>
                </a:ext>
              </a:extLst>
            </p:cNvPr>
            <p:cNvCxnSpPr>
              <a:cxnSpLocks noChangeShapeType="1"/>
              <a:stCxn id="71" idx="1"/>
              <a:endCxn id="51" idx="2"/>
            </p:cNvCxnSpPr>
            <p:nvPr/>
          </p:nvCxnSpPr>
          <p:spPr bwMode="auto">
            <a:xfrm rot="10800000">
              <a:off x="2719" y="2424"/>
              <a:ext cx="143" cy="1584"/>
            </a:xfrm>
            <a:prstGeom prst="bentConnector2">
              <a:avLst/>
            </a:prstGeom>
            <a:grpFill/>
            <a:ln w="28575">
              <a:solidFill>
                <a:schemeClr val="tx1"/>
              </a:solidFill>
              <a:miter lim="800000"/>
              <a:headEnd/>
              <a:tailEnd/>
            </a:ln>
          </p:spPr>
        </p:cxnSp>
        <p:cxnSp>
          <p:nvCxnSpPr>
            <p:cNvPr id="24" name="_s8213">
              <a:extLst>
                <a:ext uri="{FF2B5EF4-FFF2-40B4-BE49-F238E27FC236}">
                  <a16:creationId xmlns:a16="http://schemas.microsoft.com/office/drawing/2014/main" id="{9BFB0304-BB85-754E-9CB1-EA509738671B}"/>
                </a:ext>
              </a:extLst>
            </p:cNvPr>
            <p:cNvCxnSpPr>
              <a:cxnSpLocks noChangeShapeType="1"/>
              <a:stCxn id="70" idx="1"/>
              <a:endCxn id="51" idx="2"/>
            </p:cNvCxnSpPr>
            <p:nvPr/>
          </p:nvCxnSpPr>
          <p:spPr bwMode="auto">
            <a:xfrm rot="10800000">
              <a:off x="2719" y="2424"/>
              <a:ext cx="143" cy="1152"/>
            </a:xfrm>
            <a:prstGeom prst="bentConnector2">
              <a:avLst/>
            </a:prstGeom>
            <a:grpFill/>
            <a:ln w="28575">
              <a:solidFill>
                <a:schemeClr val="tx1"/>
              </a:solidFill>
              <a:miter lim="800000"/>
              <a:headEnd/>
              <a:tailEnd/>
            </a:ln>
          </p:spPr>
        </p:cxnSp>
        <p:cxnSp>
          <p:nvCxnSpPr>
            <p:cNvPr id="25" name="_s8214">
              <a:extLst>
                <a:ext uri="{FF2B5EF4-FFF2-40B4-BE49-F238E27FC236}">
                  <a16:creationId xmlns:a16="http://schemas.microsoft.com/office/drawing/2014/main" id="{79AEF438-58FA-794E-9182-BF349E97758B}"/>
                </a:ext>
              </a:extLst>
            </p:cNvPr>
            <p:cNvCxnSpPr>
              <a:cxnSpLocks noChangeShapeType="1"/>
              <a:stCxn id="69" idx="1"/>
              <a:endCxn id="67" idx="2"/>
            </p:cNvCxnSpPr>
            <p:nvPr/>
          </p:nvCxnSpPr>
          <p:spPr bwMode="auto">
            <a:xfrm rot="10800000">
              <a:off x="3871" y="2424"/>
              <a:ext cx="143" cy="289"/>
            </a:xfrm>
            <a:prstGeom prst="bentConnector2">
              <a:avLst/>
            </a:prstGeom>
            <a:grpFill/>
            <a:ln w="28575">
              <a:solidFill>
                <a:schemeClr val="tx1"/>
              </a:solidFill>
              <a:miter lim="800000"/>
              <a:headEnd/>
              <a:tailEnd/>
            </a:ln>
          </p:spPr>
        </p:cxnSp>
        <p:cxnSp>
          <p:nvCxnSpPr>
            <p:cNvPr id="26" name="_s8215">
              <a:extLst>
                <a:ext uri="{FF2B5EF4-FFF2-40B4-BE49-F238E27FC236}">
                  <a16:creationId xmlns:a16="http://schemas.microsoft.com/office/drawing/2014/main" id="{54174EE7-FFCA-C44E-A24F-70F8640AC0FB}"/>
                </a:ext>
              </a:extLst>
            </p:cNvPr>
            <p:cNvCxnSpPr>
              <a:cxnSpLocks noChangeShapeType="1"/>
              <a:stCxn id="68" idx="1"/>
              <a:endCxn id="51" idx="2"/>
            </p:cNvCxnSpPr>
            <p:nvPr/>
          </p:nvCxnSpPr>
          <p:spPr bwMode="auto">
            <a:xfrm rot="10800000">
              <a:off x="2719" y="2424"/>
              <a:ext cx="143" cy="289"/>
            </a:xfrm>
            <a:prstGeom prst="bentConnector2">
              <a:avLst/>
            </a:prstGeom>
            <a:grpFill/>
            <a:ln w="28575">
              <a:solidFill>
                <a:schemeClr val="tx1"/>
              </a:solidFill>
              <a:miter lim="800000"/>
              <a:headEnd/>
              <a:tailEnd/>
            </a:ln>
          </p:spPr>
        </p:cxnSp>
        <p:cxnSp>
          <p:nvCxnSpPr>
            <p:cNvPr id="27" name="_s8216">
              <a:extLst>
                <a:ext uri="{FF2B5EF4-FFF2-40B4-BE49-F238E27FC236}">
                  <a16:creationId xmlns:a16="http://schemas.microsoft.com/office/drawing/2014/main" id="{777EF2A3-0A24-BB41-A395-36549671385C}"/>
                </a:ext>
              </a:extLst>
            </p:cNvPr>
            <p:cNvCxnSpPr>
              <a:cxnSpLocks noChangeShapeType="1"/>
              <a:stCxn id="67" idx="0"/>
              <a:endCxn id="48" idx="2"/>
            </p:cNvCxnSpPr>
            <p:nvPr/>
          </p:nvCxnSpPr>
          <p:spPr bwMode="auto">
            <a:xfrm rot="16200000" flipV="1">
              <a:off x="3195" y="1461"/>
              <a:ext cx="195" cy="1155"/>
            </a:xfrm>
            <a:prstGeom prst="bentConnector3">
              <a:avLst>
                <a:gd name="adj1" fmla="val 50000"/>
              </a:avLst>
            </a:prstGeom>
            <a:grpFill/>
            <a:ln w="28575">
              <a:solidFill>
                <a:schemeClr val="tx1"/>
              </a:solidFill>
              <a:miter lim="800000"/>
              <a:headEnd/>
              <a:tailEnd/>
            </a:ln>
          </p:spPr>
        </p:cxnSp>
        <p:cxnSp>
          <p:nvCxnSpPr>
            <p:cNvPr id="28" name="_s8217">
              <a:extLst>
                <a:ext uri="{FF2B5EF4-FFF2-40B4-BE49-F238E27FC236}">
                  <a16:creationId xmlns:a16="http://schemas.microsoft.com/office/drawing/2014/main" id="{70453C76-743F-8746-8901-D08C67943C7E}"/>
                </a:ext>
              </a:extLst>
            </p:cNvPr>
            <p:cNvCxnSpPr>
              <a:cxnSpLocks noChangeShapeType="1"/>
              <a:stCxn id="66" idx="1"/>
              <a:endCxn id="50" idx="2"/>
            </p:cNvCxnSpPr>
            <p:nvPr/>
          </p:nvCxnSpPr>
          <p:spPr bwMode="auto">
            <a:xfrm rot="10800000">
              <a:off x="1566" y="2424"/>
              <a:ext cx="144" cy="3134"/>
            </a:xfrm>
            <a:prstGeom prst="bentConnector2">
              <a:avLst/>
            </a:prstGeom>
            <a:grpFill/>
            <a:ln w="28575">
              <a:solidFill>
                <a:schemeClr val="tx1"/>
              </a:solidFill>
              <a:miter lim="800000"/>
              <a:headEnd/>
              <a:tailEnd/>
            </a:ln>
          </p:spPr>
        </p:cxnSp>
        <p:cxnSp>
          <p:nvCxnSpPr>
            <p:cNvPr id="29" name="_s8218">
              <a:extLst>
                <a:ext uri="{FF2B5EF4-FFF2-40B4-BE49-F238E27FC236}">
                  <a16:creationId xmlns:a16="http://schemas.microsoft.com/office/drawing/2014/main" id="{CD398E26-6FA1-FF4B-9BAE-78F94AC58AEE}"/>
                </a:ext>
              </a:extLst>
            </p:cNvPr>
            <p:cNvCxnSpPr>
              <a:cxnSpLocks noChangeShapeType="1"/>
              <a:stCxn id="65" idx="1"/>
              <a:endCxn id="50" idx="2"/>
            </p:cNvCxnSpPr>
            <p:nvPr/>
          </p:nvCxnSpPr>
          <p:spPr bwMode="auto">
            <a:xfrm rot="10800000">
              <a:off x="1566" y="2424"/>
              <a:ext cx="144" cy="3947"/>
            </a:xfrm>
            <a:prstGeom prst="bentConnector2">
              <a:avLst/>
            </a:prstGeom>
            <a:grpFill/>
            <a:ln w="28575">
              <a:solidFill>
                <a:schemeClr val="tx1"/>
              </a:solidFill>
              <a:miter lim="800000"/>
              <a:headEnd/>
              <a:tailEnd/>
            </a:ln>
          </p:spPr>
        </p:cxnSp>
        <p:cxnSp>
          <p:nvCxnSpPr>
            <p:cNvPr id="30" name="_s8219">
              <a:extLst>
                <a:ext uri="{FF2B5EF4-FFF2-40B4-BE49-F238E27FC236}">
                  <a16:creationId xmlns:a16="http://schemas.microsoft.com/office/drawing/2014/main" id="{B87FCD9A-CAFF-B24D-9079-2D7142A861C8}"/>
                </a:ext>
              </a:extLst>
            </p:cNvPr>
            <p:cNvCxnSpPr>
              <a:cxnSpLocks noChangeShapeType="1"/>
              <a:stCxn id="64" idx="1"/>
              <a:endCxn id="50" idx="2"/>
            </p:cNvCxnSpPr>
            <p:nvPr/>
          </p:nvCxnSpPr>
          <p:spPr bwMode="auto">
            <a:xfrm rot="10800000">
              <a:off x="1566" y="2424"/>
              <a:ext cx="144" cy="2703"/>
            </a:xfrm>
            <a:prstGeom prst="bentConnector2">
              <a:avLst/>
            </a:prstGeom>
            <a:grpFill/>
            <a:ln w="28575">
              <a:solidFill>
                <a:schemeClr val="tx1"/>
              </a:solidFill>
              <a:miter lim="800000"/>
              <a:headEnd/>
              <a:tailEnd/>
            </a:ln>
          </p:spPr>
        </p:cxnSp>
        <p:cxnSp>
          <p:nvCxnSpPr>
            <p:cNvPr id="31" name="_s8220">
              <a:extLst>
                <a:ext uri="{FF2B5EF4-FFF2-40B4-BE49-F238E27FC236}">
                  <a16:creationId xmlns:a16="http://schemas.microsoft.com/office/drawing/2014/main" id="{0518D6C2-9FB0-FE4C-95C3-25BC3EC4C82C}"/>
                </a:ext>
              </a:extLst>
            </p:cNvPr>
            <p:cNvCxnSpPr>
              <a:cxnSpLocks noChangeShapeType="1"/>
              <a:stCxn id="63" idx="1"/>
              <a:endCxn id="50" idx="2"/>
            </p:cNvCxnSpPr>
            <p:nvPr/>
          </p:nvCxnSpPr>
          <p:spPr bwMode="auto">
            <a:xfrm rot="10800000">
              <a:off x="1566" y="2424"/>
              <a:ext cx="144" cy="2305"/>
            </a:xfrm>
            <a:prstGeom prst="bentConnector2">
              <a:avLst/>
            </a:prstGeom>
            <a:grpFill/>
            <a:ln w="28575">
              <a:solidFill>
                <a:schemeClr val="tx1"/>
              </a:solidFill>
              <a:miter lim="800000"/>
              <a:headEnd/>
              <a:tailEnd/>
            </a:ln>
          </p:spPr>
        </p:cxnSp>
        <p:cxnSp>
          <p:nvCxnSpPr>
            <p:cNvPr id="32" name="_s8221">
              <a:extLst>
                <a:ext uri="{FF2B5EF4-FFF2-40B4-BE49-F238E27FC236}">
                  <a16:creationId xmlns:a16="http://schemas.microsoft.com/office/drawing/2014/main" id="{7BC23CE6-27DF-A040-AF0C-F972A8AF5FCD}"/>
                </a:ext>
              </a:extLst>
            </p:cNvPr>
            <p:cNvCxnSpPr>
              <a:cxnSpLocks noChangeShapeType="1"/>
              <a:stCxn id="62" idx="1"/>
              <a:endCxn id="50" idx="2"/>
            </p:cNvCxnSpPr>
            <p:nvPr/>
          </p:nvCxnSpPr>
          <p:spPr bwMode="auto">
            <a:xfrm rot="10800000">
              <a:off x="1566" y="2424"/>
              <a:ext cx="144" cy="1907"/>
            </a:xfrm>
            <a:prstGeom prst="bentConnector2">
              <a:avLst/>
            </a:prstGeom>
            <a:grpFill/>
            <a:ln w="28575">
              <a:solidFill>
                <a:schemeClr val="tx1"/>
              </a:solidFill>
              <a:miter lim="800000"/>
              <a:headEnd/>
              <a:tailEnd/>
            </a:ln>
          </p:spPr>
        </p:cxnSp>
        <p:cxnSp>
          <p:nvCxnSpPr>
            <p:cNvPr id="33" name="_s8222">
              <a:extLst>
                <a:ext uri="{FF2B5EF4-FFF2-40B4-BE49-F238E27FC236}">
                  <a16:creationId xmlns:a16="http://schemas.microsoft.com/office/drawing/2014/main" id="{E3436CB4-CC9F-554F-8E21-E9EE8DBEEDAC}"/>
                </a:ext>
              </a:extLst>
            </p:cNvPr>
            <p:cNvCxnSpPr>
              <a:cxnSpLocks noChangeShapeType="1"/>
            </p:cNvCxnSpPr>
            <p:nvPr/>
          </p:nvCxnSpPr>
          <p:spPr bwMode="auto">
            <a:xfrm rot="10800000">
              <a:off x="1566" y="3265"/>
              <a:ext cx="144" cy="702"/>
            </a:xfrm>
            <a:prstGeom prst="bentConnector2">
              <a:avLst/>
            </a:prstGeom>
            <a:grpFill/>
            <a:ln w="28575">
              <a:solidFill>
                <a:schemeClr val="tx1"/>
              </a:solidFill>
              <a:miter lim="800000"/>
              <a:headEnd/>
              <a:tailEnd/>
            </a:ln>
          </p:spPr>
        </p:cxnSp>
        <p:cxnSp>
          <p:nvCxnSpPr>
            <p:cNvPr id="34" name="_s8223">
              <a:extLst>
                <a:ext uri="{FF2B5EF4-FFF2-40B4-BE49-F238E27FC236}">
                  <a16:creationId xmlns:a16="http://schemas.microsoft.com/office/drawing/2014/main" id="{9157CADF-C89D-E84C-BD90-1F85DBE869A4}"/>
                </a:ext>
              </a:extLst>
            </p:cNvPr>
            <p:cNvCxnSpPr>
              <a:cxnSpLocks noChangeShapeType="1"/>
              <a:stCxn id="60" idx="1"/>
              <a:endCxn id="50" idx="2"/>
            </p:cNvCxnSpPr>
            <p:nvPr/>
          </p:nvCxnSpPr>
          <p:spPr bwMode="auto">
            <a:xfrm rot="10800000">
              <a:off x="1566" y="2424"/>
              <a:ext cx="144" cy="1120"/>
            </a:xfrm>
            <a:prstGeom prst="bentConnector2">
              <a:avLst/>
            </a:prstGeom>
            <a:grpFill/>
            <a:ln w="28575">
              <a:solidFill>
                <a:schemeClr val="tx1"/>
              </a:solidFill>
              <a:miter lim="800000"/>
              <a:headEnd/>
              <a:tailEnd/>
            </a:ln>
          </p:spPr>
        </p:cxnSp>
        <p:cxnSp>
          <p:nvCxnSpPr>
            <p:cNvPr id="35" name="_s8224">
              <a:extLst>
                <a:ext uri="{FF2B5EF4-FFF2-40B4-BE49-F238E27FC236}">
                  <a16:creationId xmlns:a16="http://schemas.microsoft.com/office/drawing/2014/main" id="{E6C285A4-618F-594D-977F-DE7A13E31BC4}"/>
                </a:ext>
              </a:extLst>
            </p:cNvPr>
            <p:cNvCxnSpPr>
              <a:cxnSpLocks noChangeShapeType="1"/>
              <a:stCxn id="59" idx="1"/>
              <a:endCxn id="50" idx="2"/>
            </p:cNvCxnSpPr>
            <p:nvPr/>
          </p:nvCxnSpPr>
          <p:spPr bwMode="auto">
            <a:xfrm rot="10800000">
              <a:off x="1567" y="2424"/>
              <a:ext cx="143" cy="289"/>
            </a:xfrm>
            <a:prstGeom prst="bentConnector2">
              <a:avLst/>
            </a:prstGeom>
            <a:grpFill/>
            <a:ln w="28575">
              <a:solidFill>
                <a:schemeClr val="tx1"/>
              </a:solidFill>
              <a:miter lim="800000"/>
              <a:headEnd/>
              <a:tailEnd/>
            </a:ln>
          </p:spPr>
        </p:cxnSp>
        <p:cxnSp>
          <p:nvCxnSpPr>
            <p:cNvPr id="36" name="_s8225">
              <a:extLst>
                <a:ext uri="{FF2B5EF4-FFF2-40B4-BE49-F238E27FC236}">
                  <a16:creationId xmlns:a16="http://schemas.microsoft.com/office/drawing/2014/main" id="{318FC5A5-D3AD-7948-8791-9A6742B4DD1A}"/>
                </a:ext>
              </a:extLst>
            </p:cNvPr>
            <p:cNvCxnSpPr>
              <a:cxnSpLocks noChangeShapeType="1"/>
              <a:stCxn id="58" idx="1"/>
              <a:endCxn id="52" idx="2"/>
            </p:cNvCxnSpPr>
            <p:nvPr/>
          </p:nvCxnSpPr>
          <p:spPr bwMode="auto">
            <a:xfrm rot="10800000">
              <a:off x="5023" y="2424"/>
              <a:ext cx="143" cy="720"/>
            </a:xfrm>
            <a:prstGeom prst="bentConnector2">
              <a:avLst/>
            </a:prstGeom>
            <a:grpFill/>
            <a:ln w="28575">
              <a:solidFill>
                <a:schemeClr val="tx1"/>
              </a:solidFill>
              <a:miter lim="800000"/>
              <a:headEnd/>
              <a:tailEnd/>
            </a:ln>
          </p:spPr>
        </p:cxnSp>
        <p:cxnSp>
          <p:nvCxnSpPr>
            <p:cNvPr id="37" name="_s8226">
              <a:extLst>
                <a:ext uri="{FF2B5EF4-FFF2-40B4-BE49-F238E27FC236}">
                  <a16:creationId xmlns:a16="http://schemas.microsoft.com/office/drawing/2014/main" id="{CBA29D60-8535-9B43-8282-18153BAFB655}"/>
                </a:ext>
              </a:extLst>
            </p:cNvPr>
            <p:cNvCxnSpPr>
              <a:cxnSpLocks noChangeShapeType="1"/>
              <a:stCxn id="57" idx="1"/>
              <a:endCxn id="52" idx="2"/>
            </p:cNvCxnSpPr>
            <p:nvPr/>
          </p:nvCxnSpPr>
          <p:spPr bwMode="auto">
            <a:xfrm rot="10800000">
              <a:off x="5023" y="2424"/>
              <a:ext cx="143" cy="1152"/>
            </a:xfrm>
            <a:prstGeom prst="bentConnector2">
              <a:avLst/>
            </a:prstGeom>
            <a:grpFill/>
            <a:ln w="28575">
              <a:solidFill>
                <a:schemeClr val="tx1"/>
              </a:solidFill>
              <a:miter lim="800000"/>
              <a:headEnd/>
              <a:tailEnd/>
            </a:ln>
          </p:spPr>
        </p:cxnSp>
        <p:cxnSp>
          <p:nvCxnSpPr>
            <p:cNvPr id="38" name="_s8227">
              <a:extLst>
                <a:ext uri="{FF2B5EF4-FFF2-40B4-BE49-F238E27FC236}">
                  <a16:creationId xmlns:a16="http://schemas.microsoft.com/office/drawing/2014/main" id="{2E82CE8F-8020-BD4B-98FD-D4C03298472E}"/>
                </a:ext>
              </a:extLst>
            </p:cNvPr>
            <p:cNvCxnSpPr>
              <a:cxnSpLocks noChangeShapeType="1"/>
              <a:stCxn id="56" idx="1"/>
              <a:endCxn id="53" idx="2"/>
            </p:cNvCxnSpPr>
            <p:nvPr/>
          </p:nvCxnSpPr>
          <p:spPr bwMode="auto">
            <a:xfrm rot="10800000">
              <a:off x="6145" y="2424"/>
              <a:ext cx="172" cy="720"/>
            </a:xfrm>
            <a:prstGeom prst="bentConnector2">
              <a:avLst/>
            </a:prstGeom>
            <a:grpFill/>
            <a:ln w="28575">
              <a:solidFill>
                <a:schemeClr val="tx1"/>
              </a:solidFill>
              <a:miter lim="800000"/>
              <a:headEnd/>
              <a:tailEnd/>
            </a:ln>
          </p:spPr>
        </p:cxnSp>
        <p:cxnSp>
          <p:nvCxnSpPr>
            <p:cNvPr id="39" name="_s8228">
              <a:extLst>
                <a:ext uri="{FF2B5EF4-FFF2-40B4-BE49-F238E27FC236}">
                  <a16:creationId xmlns:a16="http://schemas.microsoft.com/office/drawing/2014/main" id="{F34AF694-C1AF-464C-95CF-155660783B49}"/>
                </a:ext>
              </a:extLst>
            </p:cNvPr>
            <p:cNvCxnSpPr>
              <a:cxnSpLocks noChangeShapeType="1"/>
              <a:stCxn id="55" idx="1"/>
              <a:endCxn id="53" idx="2"/>
            </p:cNvCxnSpPr>
            <p:nvPr/>
          </p:nvCxnSpPr>
          <p:spPr bwMode="auto">
            <a:xfrm rot="10800000">
              <a:off x="6145" y="2424"/>
              <a:ext cx="172" cy="288"/>
            </a:xfrm>
            <a:prstGeom prst="bentConnector2">
              <a:avLst/>
            </a:prstGeom>
            <a:grpFill/>
            <a:ln w="28575">
              <a:solidFill>
                <a:schemeClr val="tx1"/>
              </a:solidFill>
              <a:miter lim="800000"/>
              <a:headEnd/>
              <a:tailEnd/>
            </a:ln>
          </p:spPr>
        </p:cxnSp>
        <p:cxnSp>
          <p:nvCxnSpPr>
            <p:cNvPr id="40" name="_s8229">
              <a:extLst>
                <a:ext uri="{FF2B5EF4-FFF2-40B4-BE49-F238E27FC236}">
                  <a16:creationId xmlns:a16="http://schemas.microsoft.com/office/drawing/2014/main" id="{90F75F76-1DF8-6F44-98D2-98D61F792B92}"/>
                </a:ext>
              </a:extLst>
            </p:cNvPr>
            <p:cNvCxnSpPr>
              <a:cxnSpLocks noChangeShapeType="1"/>
              <a:stCxn id="54" idx="1"/>
              <a:endCxn id="52" idx="2"/>
            </p:cNvCxnSpPr>
            <p:nvPr/>
          </p:nvCxnSpPr>
          <p:spPr bwMode="auto">
            <a:xfrm rot="10800000">
              <a:off x="5023" y="2424"/>
              <a:ext cx="143" cy="289"/>
            </a:xfrm>
            <a:prstGeom prst="bentConnector2">
              <a:avLst/>
            </a:prstGeom>
            <a:grpFill/>
            <a:ln w="28575">
              <a:solidFill>
                <a:schemeClr val="tx1"/>
              </a:solidFill>
              <a:miter lim="800000"/>
              <a:headEnd/>
              <a:tailEnd/>
            </a:ln>
          </p:spPr>
        </p:cxnSp>
        <p:cxnSp>
          <p:nvCxnSpPr>
            <p:cNvPr id="41" name="_s8230">
              <a:extLst>
                <a:ext uri="{FF2B5EF4-FFF2-40B4-BE49-F238E27FC236}">
                  <a16:creationId xmlns:a16="http://schemas.microsoft.com/office/drawing/2014/main" id="{3E3ABEB9-A7E7-3845-81B5-89694B534AD6}"/>
                </a:ext>
              </a:extLst>
            </p:cNvPr>
            <p:cNvCxnSpPr>
              <a:cxnSpLocks noChangeShapeType="1"/>
              <a:stCxn id="53" idx="0"/>
              <a:endCxn id="49" idx="2"/>
            </p:cNvCxnSpPr>
            <p:nvPr/>
          </p:nvCxnSpPr>
          <p:spPr bwMode="auto">
            <a:xfrm flipV="1">
              <a:off x="6144" y="1927"/>
              <a:ext cx="24" cy="209"/>
            </a:xfrm>
            <a:prstGeom prst="straightConnector1">
              <a:avLst/>
            </a:prstGeom>
            <a:grpFill/>
            <a:ln w="28575">
              <a:solidFill>
                <a:schemeClr val="tx1"/>
              </a:solidFill>
              <a:round/>
              <a:headEnd/>
              <a:tailEnd/>
            </a:ln>
          </p:spPr>
        </p:cxnSp>
        <p:cxnSp>
          <p:nvCxnSpPr>
            <p:cNvPr id="42" name="_s8231">
              <a:extLst>
                <a:ext uri="{FF2B5EF4-FFF2-40B4-BE49-F238E27FC236}">
                  <a16:creationId xmlns:a16="http://schemas.microsoft.com/office/drawing/2014/main" id="{D4F8E637-CC89-7B42-835C-B66C755520A7}"/>
                </a:ext>
              </a:extLst>
            </p:cNvPr>
            <p:cNvCxnSpPr>
              <a:cxnSpLocks noChangeShapeType="1"/>
            </p:cNvCxnSpPr>
            <p:nvPr/>
          </p:nvCxnSpPr>
          <p:spPr bwMode="auto">
            <a:xfrm rot="16200000">
              <a:off x="5525" y="1506"/>
              <a:ext cx="145" cy="1151"/>
            </a:xfrm>
            <a:prstGeom prst="bentConnector3">
              <a:avLst>
                <a:gd name="adj1" fmla="val 49352"/>
              </a:avLst>
            </a:prstGeom>
            <a:grpFill/>
            <a:ln w="28575">
              <a:solidFill>
                <a:schemeClr val="tx1"/>
              </a:solidFill>
              <a:miter lim="800000"/>
              <a:headEnd/>
              <a:tailEnd/>
            </a:ln>
          </p:spPr>
        </p:cxnSp>
        <p:cxnSp>
          <p:nvCxnSpPr>
            <p:cNvPr id="43" name="_s8232">
              <a:extLst>
                <a:ext uri="{FF2B5EF4-FFF2-40B4-BE49-F238E27FC236}">
                  <a16:creationId xmlns:a16="http://schemas.microsoft.com/office/drawing/2014/main" id="{A72B1D70-D411-6344-9577-B2137A6DA05F}"/>
                </a:ext>
              </a:extLst>
            </p:cNvPr>
            <p:cNvCxnSpPr>
              <a:cxnSpLocks noChangeShapeType="1"/>
              <a:stCxn id="51" idx="0"/>
              <a:endCxn id="48" idx="2"/>
            </p:cNvCxnSpPr>
            <p:nvPr/>
          </p:nvCxnSpPr>
          <p:spPr bwMode="auto">
            <a:xfrm flipH="1" flipV="1">
              <a:off x="2715" y="1941"/>
              <a:ext cx="3" cy="195"/>
            </a:xfrm>
            <a:prstGeom prst="straightConnector1">
              <a:avLst/>
            </a:prstGeom>
            <a:grpFill/>
            <a:ln w="28575">
              <a:solidFill>
                <a:schemeClr val="tx1"/>
              </a:solidFill>
              <a:round/>
              <a:headEnd/>
              <a:tailEnd/>
            </a:ln>
          </p:spPr>
        </p:cxnSp>
        <p:cxnSp>
          <p:nvCxnSpPr>
            <p:cNvPr id="44" name="_s8233">
              <a:extLst>
                <a:ext uri="{FF2B5EF4-FFF2-40B4-BE49-F238E27FC236}">
                  <a16:creationId xmlns:a16="http://schemas.microsoft.com/office/drawing/2014/main" id="{BFBAA7F3-55C1-6B44-A1B2-9697A400A09D}"/>
                </a:ext>
              </a:extLst>
            </p:cNvPr>
            <p:cNvCxnSpPr>
              <a:cxnSpLocks noChangeShapeType="1"/>
              <a:stCxn id="50" idx="0"/>
              <a:endCxn id="48" idx="2"/>
            </p:cNvCxnSpPr>
            <p:nvPr/>
          </p:nvCxnSpPr>
          <p:spPr bwMode="auto">
            <a:xfrm rot="5400000" flipH="1" flipV="1">
              <a:off x="2043" y="1464"/>
              <a:ext cx="195" cy="1149"/>
            </a:xfrm>
            <a:prstGeom prst="bentConnector3">
              <a:avLst>
                <a:gd name="adj1" fmla="val 50000"/>
              </a:avLst>
            </a:prstGeom>
            <a:grpFill/>
            <a:ln w="28575">
              <a:solidFill>
                <a:schemeClr val="tx1"/>
              </a:solidFill>
              <a:miter lim="800000"/>
              <a:headEnd/>
              <a:tailEnd/>
            </a:ln>
          </p:spPr>
        </p:cxnSp>
        <p:cxnSp>
          <p:nvCxnSpPr>
            <p:cNvPr id="45" name="_s8234">
              <a:extLst>
                <a:ext uri="{FF2B5EF4-FFF2-40B4-BE49-F238E27FC236}">
                  <a16:creationId xmlns:a16="http://schemas.microsoft.com/office/drawing/2014/main" id="{AA9DB68A-AFF9-A944-A598-A47B52D81B04}"/>
                </a:ext>
              </a:extLst>
            </p:cNvPr>
            <p:cNvCxnSpPr>
              <a:cxnSpLocks noChangeShapeType="1"/>
            </p:cNvCxnSpPr>
            <p:nvPr/>
          </p:nvCxnSpPr>
          <p:spPr bwMode="auto">
            <a:xfrm rot="16200000" flipV="1">
              <a:off x="4990" y="1221"/>
              <a:ext cx="639" cy="1729"/>
            </a:xfrm>
            <a:prstGeom prst="bentConnector2">
              <a:avLst/>
            </a:prstGeom>
            <a:grpFill/>
            <a:ln w="28575">
              <a:solidFill>
                <a:schemeClr val="tx1"/>
              </a:solidFill>
              <a:miter lim="800000"/>
              <a:headEnd/>
              <a:tailEnd/>
            </a:ln>
          </p:spPr>
        </p:cxnSp>
        <p:cxnSp>
          <p:nvCxnSpPr>
            <p:cNvPr id="46" name="_s8235">
              <a:extLst>
                <a:ext uri="{FF2B5EF4-FFF2-40B4-BE49-F238E27FC236}">
                  <a16:creationId xmlns:a16="http://schemas.microsoft.com/office/drawing/2014/main" id="{E2B70C22-A5F7-6541-9249-F62C3498B30A}"/>
                </a:ext>
              </a:extLst>
            </p:cNvPr>
            <p:cNvCxnSpPr>
              <a:cxnSpLocks noChangeShapeType="1"/>
            </p:cNvCxnSpPr>
            <p:nvPr/>
          </p:nvCxnSpPr>
          <p:spPr bwMode="auto">
            <a:xfrm>
              <a:off x="2719" y="1772"/>
              <a:ext cx="1927" cy="6"/>
            </a:xfrm>
            <a:prstGeom prst="bentConnector3">
              <a:avLst>
                <a:gd name="adj1" fmla="val 50000"/>
              </a:avLst>
            </a:prstGeom>
            <a:grpFill/>
            <a:ln w="28575">
              <a:solidFill>
                <a:schemeClr val="tx1"/>
              </a:solidFill>
              <a:miter lim="800000"/>
              <a:headEnd/>
              <a:tailEnd/>
            </a:ln>
          </p:spPr>
        </p:cxnSp>
        <p:sp>
          <p:nvSpPr>
            <p:cNvPr id="47" name="_s8236">
              <a:extLst>
                <a:ext uri="{FF2B5EF4-FFF2-40B4-BE49-F238E27FC236}">
                  <a16:creationId xmlns:a16="http://schemas.microsoft.com/office/drawing/2014/main" id="{DFD2E2A8-CAA2-784F-8B88-D28D19B6DE8D}"/>
                </a:ext>
              </a:extLst>
            </p:cNvPr>
            <p:cNvSpPr>
              <a:spLocks noChangeArrowheads="1"/>
            </p:cNvSpPr>
            <p:nvPr/>
          </p:nvSpPr>
          <p:spPr bwMode="auto">
            <a:xfrm>
              <a:off x="2717" y="375"/>
              <a:ext cx="3456" cy="50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2000" b="1" dirty="0">
                  <a:solidFill>
                    <a:schemeClr val="bg1"/>
                  </a:solidFill>
                  <a:effectLst>
                    <a:outerShdw blurRad="38100" dist="38100" dir="2700000" algn="tl">
                      <a:srgbClr val="000000">
                        <a:alpha val="43137"/>
                      </a:srgbClr>
                    </a:outerShdw>
                  </a:effectLst>
                  <a:ea typeface="Microsoft JhengHei" panose="020B0604030504040204" pitchFamily="34" charset="-120"/>
                  <a:cs typeface="Times New Roman" charset="0"/>
                </a:rPr>
                <a:t>OTDC-WH</a:t>
              </a:r>
            </a:p>
          </p:txBody>
        </p:sp>
        <p:sp>
          <p:nvSpPr>
            <p:cNvPr id="48" name="_s8237">
              <a:extLst>
                <a:ext uri="{FF2B5EF4-FFF2-40B4-BE49-F238E27FC236}">
                  <a16:creationId xmlns:a16="http://schemas.microsoft.com/office/drawing/2014/main" id="{2E41E78B-FE66-C649-8F0B-BF44598995E0}"/>
                </a:ext>
              </a:extLst>
            </p:cNvPr>
            <p:cNvSpPr>
              <a:spLocks noChangeArrowheads="1"/>
            </p:cNvSpPr>
            <p:nvPr/>
          </p:nvSpPr>
          <p:spPr bwMode="auto">
            <a:xfrm>
              <a:off x="1832" y="1484"/>
              <a:ext cx="1513" cy="45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Transplantation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49" name="_s8238">
              <a:extLst>
                <a:ext uri="{FF2B5EF4-FFF2-40B4-BE49-F238E27FC236}">
                  <a16:creationId xmlns:a16="http://schemas.microsoft.com/office/drawing/2014/main" id="{7EB90B61-E7CD-2547-B7BC-03067AEB4077}"/>
                </a:ext>
              </a:extLst>
            </p:cNvPr>
            <p:cNvSpPr>
              <a:spLocks noChangeArrowheads="1"/>
            </p:cNvSpPr>
            <p:nvPr/>
          </p:nvSpPr>
          <p:spPr bwMode="auto">
            <a:xfrm>
              <a:off x="5454" y="1441"/>
              <a:ext cx="1428" cy="4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Donation</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0" name="_s8239">
              <a:extLst>
                <a:ext uri="{FF2B5EF4-FFF2-40B4-BE49-F238E27FC236}">
                  <a16:creationId xmlns:a16="http://schemas.microsoft.com/office/drawing/2014/main" id="{6A2E0AFE-BD2D-7942-9FDF-C8984EEF2878}"/>
                </a:ext>
              </a:extLst>
            </p:cNvPr>
            <p:cNvSpPr>
              <a:spLocks noChangeArrowheads="1"/>
            </p:cNvSpPr>
            <p:nvPr/>
          </p:nvSpPr>
          <p:spPr bwMode="auto">
            <a:xfrm>
              <a:off x="1134"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Surgery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1" name="_s8240">
              <a:extLst>
                <a:ext uri="{FF2B5EF4-FFF2-40B4-BE49-F238E27FC236}">
                  <a16:creationId xmlns:a16="http://schemas.microsoft.com/office/drawing/2014/main" id="{D39DDEF3-1712-E246-B7F3-3652ED4D962E}"/>
                </a:ext>
              </a:extLst>
            </p:cNvPr>
            <p:cNvSpPr>
              <a:spLocks noChangeArrowheads="1"/>
            </p:cNvSpPr>
            <p:nvPr/>
          </p:nvSpPr>
          <p:spPr bwMode="auto">
            <a:xfrm>
              <a:off x="2286"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Medicine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2" name="_s8241">
              <a:extLst>
                <a:ext uri="{FF2B5EF4-FFF2-40B4-BE49-F238E27FC236}">
                  <a16:creationId xmlns:a16="http://schemas.microsoft.com/office/drawing/2014/main" id="{5C2CED5E-8A7A-B749-828F-4869E9981211}"/>
                </a:ext>
              </a:extLst>
            </p:cNvPr>
            <p:cNvSpPr>
              <a:spLocks noChangeArrowheads="1"/>
            </p:cNvSpPr>
            <p:nvPr/>
          </p:nvSpPr>
          <p:spPr bwMode="auto">
            <a:xfrm>
              <a:off x="4590"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Recovery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3" name="_s8242">
              <a:extLst>
                <a:ext uri="{FF2B5EF4-FFF2-40B4-BE49-F238E27FC236}">
                  <a16:creationId xmlns:a16="http://schemas.microsoft.com/office/drawing/2014/main" id="{759DDFAD-6957-2C48-8A3E-62AE305E9497}"/>
                </a:ext>
              </a:extLst>
            </p:cNvPr>
            <p:cNvSpPr>
              <a:spLocks noChangeArrowheads="1"/>
            </p:cNvSpPr>
            <p:nvPr/>
          </p:nvSpPr>
          <p:spPr bwMode="auto">
            <a:xfrm>
              <a:off x="5540" y="2136"/>
              <a:ext cx="1209"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Family counseling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54" name="_s8243">
              <a:extLst>
                <a:ext uri="{FF2B5EF4-FFF2-40B4-BE49-F238E27FC236}">
                  <a16:creationId xmlns:a16="http://schemas.microsoft.com/office/drawing/2014/main" id="{13FA2C37-5BE9-3540-AA15-2D77870F6D68}"/>
                </a:ext>
              </a:extLst>
            </p:cNvPr>
            <p:cNvSpPr>
              <a:spLocks noChangeArrowheads="1"/>
            </p:cNvSpPr>
            <p:nvPr/>
          </p:nvSpPr>
          <p:spPr bwMode="auto">
            <a:xfrm>
              <a:off x="5166"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Coordinator </a:t>
              </a:r>
              <a:endParaRPr lang="zh-TW" altLang="en-US" sz="1197" b="1" dirty="0">
                <a:solidFill>
                  <a:schemeClr val="bg1"/>
                </a:solidFill>
                <a:ea typeface="微軟正黑體" panose="020B0604030504040204" pitchFamily="34" charset="-120"/>
              </a:endParaRPr>
            </a:p>
          </p:txBody>
        </p:sp>
        <p:sp>
          <p:nvSpPr>
            <p:cNvPr id="55" name="_s8244">
              <a:extLst>
                <a:ext uri="{FF2B5EF4-FFF2-40B4-BE49-F238E27FC236}">
                  <a16:creationId xmlns:a16="http://schemas.microsoft.com/office/drawing/2014/main" id="{95D5C5D9-023B-024F-8663-5C5A2D81176C}"/>
                </a:ext>
              </a:extLst>
            </p:cNvPr>
            <p:cNvSpPr>
              <a:spLocks noChangeArrowheads="1"/>
            </p:cNvSpPr>
            <p:nvPr/>
          </p:nvSpPr>
          <p:spPr bwMode="auto">
            <a:xfrm>
              <a:off x="6317"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Community </a:t>
              </a:r>
              <a:endParaRPr lang="zh-TW" altLang="en-US" sz="1197" b="1" dirty="0">
                <a:solidFill>
                  <a:schemeClr val="bg1"/>
                </a:solidFill>
                <a:ea typeface="微軟正黑體" panose="020B0604030504040204" pitchFamily="34" charset="-120"/>
              </a:endParaRPr>
            </a:p>
          </p:txBody>
        </p:sp>
        <p:sp>
          <p:nvSpPr>
            <p:cNvPr id="56" name="_s8245">
              <a:extLst>
                <a:ext uri="{FF2B5EF4-FFF2-40B4-BE49-F238E27FC236}">
                  <a16:creationId xmlns:a16="http://schemas.microsoft.com/office/drawing/2014/main" id="{B6B77D19-69BC-024D-A315-C01F92D39A04}"/>
                </a:ext>
              </a:extLst>
            </p:cNvPr>
            <p:cNvSpPr>
              <a:spLocks noChangeArrowheads="1"/>
            </p:cNvSpPr>
            <p:nvPr/>
          </p:nvSpPr>
          <p:spPr bwMode="auto">
            <a:xfrm>
              <a:off x="6317"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Hospital </a:t>
              </a:r>
              <a:endParaRPr lang="zh-TW" altLang="en-US" sz="1197" b="1" dirty="0">
                <a:solidFill>
                  <a:schemeClr val="bg1"/>
                </a:solidFill>
                <a:ea typeface="微軟正黑體" panose="020B0604030504040204" pitchFamily="34" charset="-120"/>
              </a:endParaRPr>
            </a:p>
          </p:txBody>
        </p:sp>
        <p:sp>
          <p:nvSpPr>
            <p:cNvPr id="57" name="_s8246">
              <a:extLst>
                <a:ext uri="{FF2B5EF4-FFF2-40B4-BE49-F238E27FC236}">
                  <a16:creationId xmlns:a16="http://schemas.microsoft.com/office/drawing/2014/main" id="{3AAD5E7C-1B65-B444-B198-D113FB4048FE}"/>
                </a:ext>
              </a:extLst>
            </p:cNvPr>
            <p:cNvSpPr>
              <a:spLocks noChangeArrowheads="1"/>
            </p:cNvSpPr>
            <p:nvPr/>
          </p:nvSpPr>
          <p:spPr bwMode="auto">
            <a:xfrm>
              <a:off x="5166" y="3432"/>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Volunteer </a:t>
              </a:r>
              <a:endParaRPr lang="zh-TW" altLang="en-US" sz="1197" b="1" dirty="0">
                <a:solidFill>
                  <a:schemeClr val="bg1"/>
                </a:solidFill>
                <a:ea typeface="微軟正黑體" panose="020B0604030504040204" pitchFamily="34" charset="-120"/>
              </a:endParaRPr>
            </a:p>
          </p:txBody>
        </p:sp>
        <p:sp>
          <p:nvSpPr>
            <p:cNvPr id="58" name="_s8247">
              <a:extLst>
                <a:ext uri="{FF2B5EF4-FFF2-40B4-BE49-F238E27FC236}">
                  <a16:creationId xmlns:a16="http://schemas.microsoft.com/office/drawing/2014/main" id="{3FD2F5BA-F289-CB46-8DBD-63517617D38A}"/>
                </a:ext>
              </a:extLst>
            </p:cNvPr>
            <p:cNvSpPr>
              <a:spLocks noChangeArrowheads="1"/>
            </p:cNvSpPr>
            <p:nvPr/>
          </p:nvSpPr>
          <p:spPr bwMode="auto">
            <a:xfrm>
              <a:off x="5166" y="3000"/>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r>
                <a:rPr lang="zh-TW" altLang="en-US" sz="1197" b="1" dirty="0">
                  <a:solidFill>
                    <a:schemeClr val="bg1"/>
                  </a:solidFill>
                  <a:ea typeface="微軟正黑體" panose="020B0604030504040204" pitchFamily="34" charset="-120"/>
                </a:rPr>
                <a:t> </a:t>
              </a:r>
            </a:p>
          </p:txBody>
        </p:sp>
        <p:sp>
          <p:nvSpPr>
            <p:cNvPr id="59" name="_s8248">
              <a:extLst>
                <a:ext uri="{FF2B5EF4-FFF2-40B4-BE49-F238E27FC236}">
                  <a16:creationId xmlns:a16="http://schemas.microsoft.com/office/drawing/2014/main" id="{778A6F92-B1DE-A747-BCB8-69F6FDC1A9B2}"/>
                </a:ext>
              </a:extLst>
            </p:cNvPr>
            <p:cNvSpPr>
              <a:spLocks noChangeArrowheads="1"/>
            </p:cNvSpPr>
            <p:nvPr/>
          </p:nvSpPr>
          <p:spPr bwMode="auto">
            <a:xfrm>
              <a:off x="1710" y="2568"/>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 </a:t>
              </a:r>
              <a:endParaRPr lang="zh-TW" altLang="en-US" sz="941" b="1" dirty="0">
                <a:solidFill>
                  <a:schemeClr val="bg1"/>
                </a:solidFill>
                <a:ea typeface="微軟正黑體" panose="020B0604030504040204" pitchFamily="34" charset="-120"/>
              </a:endParaRPr>
            </a:p>
          </p:txBody>
        </p:sp>
        <p:sp>
          <p:nvSpPr>
            <p:cNvPr id="60" name="_s8249">
              <a:extLst>
                <a:ext uri="{FF2B5EF4-FFF2-40B4-BE49-F238E27FC236}">
                  <a16:creationId xmlns:a16="http://schemas.microsoft.com/office/drawing/2014/main" id="{ACF1C22A-3E73-124D-BAC8-B7355978BDB7}"/>
                </a:ext>
              </a:extLst>
            </p:cNvPr>
            <p:cNvSpPr>
              <a:spLocks noChangeArrowheads="1"/>
            </p:cNvSpPr>
            <p:nvPr/>
          </p:nvSpPr>
          <p:spPr bwMode="auto">
            <a:xfrm>
              <a:off x="1710" y="34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CVS</a:t>
              </a:r>
              <a:endParaRPr lang="zh-TW" altLang="en-US" sz="1197" b="1" dirty="0">
                <a:solidFill>
                  <a:schemeClr val="bg1"/>
                </a:solidFill>
                <a:ea typeface="微軟正黑體" panose="020B0604030504040204" pitchFamily="34" charset="-120"/>
              </a:endParaRPr>
            </a:p>
          </p:txBody>
        </p:sp>
        <p:sp>
          <p:nvSpPr>
            <p:cNvPr id="61" name="_s8250">
              <a:extLst>
                <a:ext uri="{FF2B5EF4-FFF2-40B4-BE49-F238E27FC236}">
                  <a16:creationId xmlns:a16="http://schemas.microsoft.com/office/drawing/2014/main" id="{1EF25C34-648A-D146-B287-B9A2C2C2BD8F}"/>
                </a:ext>
              </a:extLst>
            </p:cNvPr>
            <p:cNvSpPr>
              <a:spLocks noChangeArrowheads="1"/>
            </p:cNvSpPr>
            <p:nvPr/>
          </p:nvSpPr>
          <p:spPr bwMode="auto">
            <a:xfrm>
              <a:off x="1710" y="298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Urology</a:t>
              </a:r>
              <a:endParaRPr lang="zh-TW" altLang="en-US" sz="1197" b="1" dirty="0">
                <a:solidFill>
                  <a:schemeClr val="bg1"/>
                </a:solidFill>
                <a:ea typeface="微軟正黑體" panose="020B0604030504040204" pitchFamily="34" charset="-120"/>
              </a:endParaRPr>
            </a:p>
          </p:txBody>
        </p:sp>
        <p:sp>
          <p:nvSpPr>
            <p:cNvPr id="62" name="_s8251">
              <a:extLst>
                <a:ext uri="{FF2B5EF4-FFF2-40B4-BE49-F238E27FC236}">
                  <a16:creationId xmlns:a16="http://schemas.microsoft.com/office/drawing/2014/main" id="{7021C2E9-6B5C-8648-BDC4-9924704E1510}"/>
                </a:ext>
              </a:extLst>
            </p:cNvPr>
            <p:cNvSpPr>
              <a:spLocks noChangeArrowheads="1"/>
            </p:cNvSpPr>
            <p:nvPr/>
          </p:nvSpPr>
          <p:spPr bwMode="auto">
            <a:xfrm>
              <a:off x="1710" y="41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PS</a:t>
              </a:r>
              <a:endParaRPr lang="zh-TW" altLang="en-US" sz="1197" b="1" dirty="0">
                <a:solidFill>
                  <a:schemeClr val="bg1"/>
                </a:solidFill>
                <a:ea typeface="微軟正黑體" panose="020B0604030504040204" pitchFamily="34" charset="-120"/>
              </a:endParaRPr>
            </a:p>
          </p:txBody>
        </p:sp>
        <p:sp>
          <p:nvSpPr>
            <p:cNvPr id="63" name="_s8252">
              <a:extLst>
                <a:ext uri="{FF2B5EF4-FFF2-40B4-BE49-F238E27FC236}">
                  <a16:creationId xmlns:a16="http://schemas.microsoft.com/office/drawing/2014/main" id="{39F6CCC4-4653-A440-9708-A88D944F02AB}"/>
                </a:ext>
              </a:extLst>
            </p:cNvPr>
            <p:cNvSpPr>
              <a:spLocks noChangeArrowheads="1"/>
            </p:cNvSpPr>
            <p:nvPr/>
          </p:nvSpPr>
          <p:spPr bwMode="auto">
            <a:xfrm>
              <a:off x="1710" y="458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Ortho</a:t>
              </a:r>
              <a:endParaRPr lang="zh-TW" altLang="en-US" sz="1197" b="1" dirty="0">
                <a:solidFill>
                  <a:schemeClr val="bg1"/>
                </a:solidFill>
                <a:ea typeface="微軟正黑體" panose="020B0604030504040204" pitchFamily="34" charset="-120"/>
              </a:endParaRPr>
            </a:p>
          </p:txBody>
        </p:sp>
        <p:sp>
          <p:nvSpPr>
            <p:cNvPr id="64" name="_s8253">
              <a:extLst>
                <a:ext uri="{FF2B5EF4-FFF2-40B4-BE49-F238E27FC236}">
                  <a16:creationId xmlns:a16="http://schemas.microsoft.com/office/drawing/2014/main" id="{A02FF664-EFEA-0841-935A-22E72B1F0B43}"/>
                </a:ext>
              </a:extLst>
            </p:cNvPr>
            <p:cNvSpPr>
              <a:spLocks noChangeArrowheads="1"/>
            </p:cNvSpPr>
            <p:nvPr/>
          </p:nvSpPr>
          <p:spPr bwMode="auto">
            <a:xfrm>
              <a:off x="1710" y="4983"/>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err="1">
                  <a:solidFill>
                    <a:schemeClr val="bg1"/>
                  </a:solidFill>
                  <a:ea typeface="微軟正黑體" panose="020B0604030504040204" pitchFamily="34" charset="-120"/>
                </a:rPr>
                <a:t>Ophthal</a:t>
              </a:r>
              <a:r>
                <a:rPr lang="en-US" altLang="zh-TW" sz="1197" b="1" dirty="0">
                  <a:solidFill>
                    <a:schemeClr val="bg1"/>
                  </a:solidFill>
                  <a:ea typeface="微軟正黑體" panose="020B0604030504040204" pitchFamily="34" charset="-120"/>
                </a:rPr>
                <a:t>.</a:t>
              </a:r>
              <a:endParaRPr lang="zh-TW" altLang="en-US" sz="1197" b="1" dirty="0">
                <a:solidFill>
                  <a:schemeClr val="bg1"/>
                </a:solidFill>
                <a:ea typeface="微軟正黑體" panose="020B0604030504040204" pitchFamily="34" charset="-120"/>
              </a:endParaRPr>
            </a:p>
          </p:txBody>
        </p:sp>
        <p:sp>
          <p:nvSpPr>
            <p:cNvPr id="65" name="_s8254">
              <a:extLst>
                <a:ext uri="{FF2B5EF4-FFF2-40B4-BE49-F238E27FC236}">
                  <a16:creationId xmlns:a16="http://schemas.microsoft.com/office/drawing/2014/main" id="{1FDDF3A1-0008-6942-A60D-C009A8606CCE}"/>
                </a:ext>
              </a:extLst>
            </p:cNvPr>
            <p:cNvSpPr>
              <a:spLocks noChangeArrowheads="1"/>
            </p:cNvSpPr>
            <p:nvPr/>
          </p:nvSpPr>
          <p:spPr bwMode="auto">
            <a:xfrm>
              <a:off x="1710" y="622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OR</a:t>
              </a:r>
              <a:endParaRPr lang="zh-TW" altLang="en-US" sz="1197" b="1" dirty="0">
                <a:solidFill>
                  <a:schemeClr val="bg1"/>
                </a:solidFill>
                <a:ea typeface="微軟正黑體" panose="020B0604030504040204" pitchFamily="34" charset="-120"/>
              </a:endParaRPr>
            </a:p>
          </p:txBody>
        </p:sp>
        <p:sp>
          <p:nvSpPr>
            <p:cNvPr id="66" name="_s8255">
              <a:extLst>
                <a:ext uri="{FF2B5EF4-FFF2-40B4-BE49-F238E27FC236}">
                  <a16:creationId xmlns:a16="http://schemas.microsoft.com/office/drawing/2014/main" id="{96AA4E5B-1218-D94C-B7AA-2D687761000B}"/>
                </a:ext>
              </a:extLst>
            </p:cNvPr>
            <p:cNvSpPr>
              <a:spLocks noChangeArrowheads="1"/>
            </p:cNvSpPr>
            <p:nvPr/>
          </p:nvSpPr>
          <p:spPr bwMode="auto">
            <a:xfrm>
              <a:off x="1710" y="541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Anesthesia </a:t>
              </a:r>
              <a:endParaRPr lang="zh-TW" altLang="en-US" sz="1197" b="1" dirty="0">
                <a:solidFill>
                  <a:schemeClr val="bg1"/>
                </a:solidFill>
                <a:ea typeface="微軟正黑體" panose="020B0604030504040204" pitchFamily="34" charset="-120"/>
              </a:endParaRPr>
            </a:p>
          </p:txBody>
        </p:sp>
        <p:sp>
          <p:nvSpPr>
            <p:cNvPr id="67" name="_s8256">
              <a:extLst>
                <a:ext uri="{FF2B5EF4-FFF2-40B4-BE49-F238E27FC236}">
                  <a16:creationId xmlns:a16="http://schemas.microsoft.com/office/drawing/2014/main" id="{DF2B013F-84C3-484B-B7FC-E01C9C75FF98}"/>
                </a:ext>
              </a:extLst>
            </p:cNvPr>
            <p:cNvSpPr>
              <a:spLocks noChangeArrowheads="1"/>
            </p:cNvSpPr>
            <p:nvPr/>
          </p:nvSpPr>
          <p:spPr bwMode="auto">
            <a:xfrm>
              <a:off x="3438" y="213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err="1">
                  <a:solidFill>
                    <a:schemeClr val="bg1"/>
                  </a:solidFill>
                  <a:effectLst>
                    <a:outerShdw blurRad="38100" dist="38100" dir="2700000" algn="tl">
                      <a:srgbClr val="000000"/>
                    </a:outerShdw>
                  </a:effectLst>
                  <a:ea typeface="微軟正黑體" panose="020B0604030504040204" pitchFamily="34" charset="-120"/>
                </a:rPr>
                <a:t>Administ</a:t>
              </a:r>
              <a:r>
                <a:rPr lang="en-US" altLang="zh-TW" sz="1368" b="1" dirty="0">
                  <a:solidFill>
                    <a:schemeClr val="bg1"/>
                  </a:solidFill>
                  <a:effectLst>
                    <a:outerShdw blurRad="38100" dist="38100" dir="2700000" algn="tl">
                      <a:srgbClr val="000000"/>
                    </a:outerShdw>
                  </a:effectLst>
                  <a:ea typeface="微軟正黑體" panose="020B0604030504040204" pitchFamily="34" charset="-120"/>
                </a:rPr>
                <a:t>. </a:t>
              </a:r>
              <a:endParaRPr lang="zh-TW" altLang="en-US" sz="1368"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68" name="_s8257">
              <a:extLst>
                <a:ext uri="{FF2B5EF4-FFF2-40B4-BE49-F238E27FC236}">
                  <a16:creationId xmlns:a16="http://schemas.microsoft.com/office/drawing/2014/main" id="{49AE3EC5-65CD-524D-BEA0-30FBEF9A911A}"/>
                </a:ext>
              </a:extLst>
            </p:cNvPr>
            <p:cNvSpPr>
              <a:spLocks noChangeArrowheads="1"/>
            </p:cNvSpPr>
            <p:nvPr/>
          </p:nvSpPr>
          <p:spPr bwMode="auto">
            <a:xfrm>
              <a:off x="2862"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sp>
          <p:nvSpPr>
            <p:cNvPr id="69" name="_s8258">
              <a:extLst>
                <a:ext uri="{FF2B5EF4-FFF2-40B4-BE49-F238E27FC236}">
                  <a16:creationId xmlns:a16="http://schemas.microsoft.com/office/drawing/2014/main" id="{92D41F6A-A63D-CD4F-80EC-0181C766A5BF}"/>
                </a:ext>
              </a:extLst>
            </p:cNvPr>
            <p:cNvSpPr>
              <a:spLocks noChangeArrowheads="1"/>
            </p:cNvSpPr>
            <p:nvPr/>
          </p:nvSpPr>
          <p:spPr bwMode="auto">
            <a:xfrm>
              <a:off x="4014" y="2568"/>
              <a:ext cx="863"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General affair </a:t>
              </a:r>
              <a:endParaRPr lang="zh-TW" altLang="en-US" sz="1197" b="1" dirty="0">
                <a:solidFill>
                  <a:schemeClr val="bg1"/>
                </a:solidFill>
                <a:ea typeface="微軟正黑體" panose="020B0604030504040204" pitchFamily="34" charset="-120"/>
              </a:endParaRPr>
            </a:p>
          </p:txBody>
        </p:sp>
        <p:sp>
          <p:nvSpPr>
            <p:cNvPr id="70" name="_s8259">
              <a:extLst>
                <a:ext uri="{FF2B5EF4-FFF2-40B4-BE49-F238E27FC236}">
                  <a16:creationId xmlns:a16="http://schemas.microsoft.com/office/drawing/2014/main" id="{981876D2-5D7F-6245-8885-7565E6DC6905}"/>
                </a:ext>
              </a:extLst>
            </p:cNvPr>
            <p:cNvSpPr>
              <a:spLocks noChangeArrowheads="1"/>
            </p:cNvSpPr>
            <p:nvPr/>
          </p:nvSpPr>
          <p:spPr bwMode="auto">
            <a:xfrm>
              <a:off x="2862" y="3432"/>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GI</a:t>
              </a:r>
              <a:endParaRPr lang="zh-TW" altLang="en-US" sz="1197" b="1" dirty="0">
                <a:solidFill>
                  <a:schemeClr val="bg1"/>
                </a:solidFill>
                <a:ea typeface="微軟正黑體" panose="020B0604030504040204" pitchFamily="34" charset="-120"/>
              </a:endParaRPr>
            </a:p>
          </p:txBody>
        </p:sp>
        <p:sp>
          <p:nvSpPr>
            <p:cNvPr id="71" name="_s8260">
              <a:extLst>
                <a:ext uri="{FF2B5EF4-FFF2-40B4-BE49-F238E27FC236}">
                  <a16:creationId xmlns:a16="http://schemas.microsoft.com/office/drawing/2014/main" id="{A263EFA2-3192-B24D-9AF9-727CBBB6464D}"/>
                </a:ext>
              </a:extLst>
            </p:cNvPr>
            <p:cNvSpPr>
              <a:spLocks noChangeArrowheads="1"/>
            </p:cNvSpPr>
            <p:nvPr/>
          </p:nvSpPr>
          <p:spPr bwMode="auto">
            <a:xfrm>
              <a:off x="2862" y="3864"/>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Nephrology </a:t>
              </a:r>
              <a:endParaRPr lang="zh-TW" altLang="en-US" sz="1197" b="1" dirty="0">
                <a:solidFill>
                  <a:schemeClr val="bg1"/>
                </a:solidFill>
                <a:ea typeface="微軟正黑體" panose="020B0604030504040204" pitchFamily="34" charset="-120"/>
              </a:endParaRPr>
            </a:p>
          </p:txBody>
        </p:sp>
        <p:sp>
          <p:nvSpPr>
            <p:cNvPr id="72" name="_s8261">
              <a:extLst>
                <a:ext uri="{FF2B5EF4-FFF2-40B4-BE49-F238E27FC236}">
                  <a16:creationId xmlns:a16="http://schemas.microsoft.com/office/drawing/2014/main" id="{81E14275-E466-C04A-AA20-84B32A21A75C}"/>
                </a:ext>
              </a:extLst>
            </p:cNvPr>
            <p:cNvSpPr>
              <a:spLocks noChangeArrowheads="1"/>
            </p:cNvSpPr>
            <p:nvPr/>
          </p:nvSpPr>
          <p:spPr bwMode="auto">
            <a:xfrm>
              <a:off x="2862" y="4296"/>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ID</a:t>
              </a:r>
              <a:endParaRPr lang="zh-TW" altLang="en-US" sz="1197" b="1" dirty="0">
                <a:solidFill>
                  <a:schemeClr val="bg1"/>
                </a:solidFill>
                <a:ea typeface="微軟正黑體" panose="020B0604030504040204" pitchFamily="34" charset="-120"/>
              </a:endParaRPr>
            </a:p>
          </p:txBody>
        </p:sp>
        <p:sp>
          <p:nvSpPr>
            <p:cNvPr id="73" name="_s8262">
              <a:extLst>
                <a:ext uri="{FF2B5EF4-FFF2-40B4-BE49-F238E27FC236}">
                  <a16:creationId xmlns:a16="http://schemas.microsoft.com/office/drawing/2014/main" id="{35450939-AF00-E34C-B0B8-E22F41EBA823}"/>
                </a:ext>
              </a:extLst>
            </p:cNvPr>
            <p:cNvSpPr>
              <a:spLocks noChangeArrowheads="1"/>
            </p:cNvSpPr>
            <p:nvPr/>
          </p:nvSpPr>
          <p:spPr bwMode="auto">
            <a:xfrm>
              <a:off x="2862" y="3000"/>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Chest </a:t>
              </a:r>
              <a:endParaRPr lang="zh-TW" altLang="en-US" sz="1197" b="1" dirty="0">
                <a:solidFill>
                  <a:schemeClr val="bg1"/>
                </a:solidFill>
                <a:ea typeface="微軟正黑體" panose="020B0604030504040204" pitchFamily="34" charset="-120"/>
              </a:endParaRPr>
            </a:p>
          </p:txBody>
        </p:sp>
        <p:sp>
          <p:nvSpPr>
            <p:cNvPr id="74" name="_s8263">
              <a:extLst>
                <a:ext uri="{FF2B5EF4-FFF2-40B4-BE49-F238E27FC236}">
                  <a16:creationId xmlns:a16="http://schemas.microsoft.com/office/drawing/2014/main" id="{70BCF726-5191-7C45-B5FC-721077D7BA9E}"/>
                </a:ext>
              </a:extLst>
            </p:cNvPr>
            <p:cNvSpPr>
              <a:spLocks noChangeArrowheads="1"/>
            </p:cNvSpPr>
            <p:nvPr/>
          </p:nvSpPr>
          <p:spPr bwMode="auto">
            <a:xfrm>
              <a:off x="2862" y="5159"/>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Pathology </a:t>
              </a:r>
              <a:endParaRPr lang="zh-TW" altLang="en-US" sz="1197" b="1" dirty="0">
                <a:solidFill>
                  <a:schemeClr val="bg1"/>
                </a:solidFill>
                <a:ea typeface="微軟正黑體" panose="020B0604030504040204" pitchFamily="34" charset="-120"/>
              </a:endParaRPr>
            </a:p>
          </p:txBody>
        </p:sp>
        <p:sp>
          <p:nvSpPr>
            <p:cNvPr id="75" name="_s8264">
              <a:extLst>
                <a:ext uri="{FF2B5EF4-FFF2-40B4-BE49-F238E27FC236}">
                  <a16:creationId xmlns:a16="http://schemas.microsoft.com/office/drawing/2014/main" id="{4361A71D-0600-D547-8D42-61D2F546955A}"/>
                </a:ext>
              </a:extLst>
            </p:cNvPr>
            <p:cNvSpPr>
              <a:spLocks noChangeArrowheads="1"/>
            </p:cNvSpPr>
            <p:nvPr/>
          </p:nvSpPr>
          <p:spPr bwMode="auto">
            <a:xfrm>
              <a:off x="2862" y="6023"/>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Central Lab. </a:t>
              </a:r>
              <a:endParaRPr lang="zh-TW" altLang="en-US" sz="1197" b="1" dirty="0">
                <a:solidFill>
                  <a:schemeClr val="bg1"/>
                </a:solidFill>
                <a:ea typeface="微軟正黑體" panose="020B0604030504040204" pitchFamily="34" charset="-120"/>
              </a:endParaRPr>
            </a:p>
          </p:txBody>
        </p:sp>
        <p:sp>
          <p:nvSpPr>
            <p:cNvPr id="76" name="_s8265">
              <a:extLst>
                <a:ext uri="{FF2B5EF4-FFF2-40B4-BE49-F238E27FC236}">
                  <a16:creationId xmlns:a16="http://schemas.microsoft.com/office/drawing/2014/main" id="{DAF483AF-39B8-B749-AFBD-6223AF537C90}"/>
                </a:ext>
              </a:extLst>
            </p:cNvPr>
            <p:cNvSpPr>
              <a:spLocks noChangeArrowheads="1"/>
            </p:cNvSpPr>
            <p:nvPr/>
          </p:nvSpPr>
          <p:spPr bwMode="auto">
            <a:xfrm>
              <a:off x="2862" y="6887"/>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Serology Lab.</a:t>
              </a:r>
              <a:endParaRPr lang="zh-TW" altLang="en-US" sz="1197" b="1" dirty="0">
                <a:solidFill>
                  <a:schemeClr val="bg1"/>
                </a:solidFill>
                <a:ea typeface="微軟正黑體" panose="020B0604030504040204" pitchFamily="34" charset="-120"/>
              </a:endParaRPr>
            </a:p>
          </p:txBody>
        </p:sp>
        <p:sp>
          <p:nvSpPr>
            <p:cNvPr id="77" name="_s8266">
              <a:extLst>
                <a:ext uri="{FF2B5EF4-FFF2-40B4-BE49-F238E27FC236}">
                  <a16:creationId xmlns:a16="http://schemas.microsoft.com/office/drawing/2014/main" id="{1A8E8257-D840-314A-90B1-0744D5D09D2D}"/>
                </a:ext>
              </a:extLst>
            </p:cNvPr>
            <p:cNvSpPr>
              <a:spLocks noChangeArrowheads="1"/>
            </p:cNvSpPr>
            <p:nvPr/>
          </p:nvSpPr>
          <p:spPr bwMode="auto">
            <a:xfrm>
              <a:off x="2862" y="6455"/>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Virus Lab.</a:t>
              </a:r>
              <a:endParaRPr lang="zh-TW" altLang="en-US" sz="1197" b="1" dirty="0">
                <a:solidFill>
                  <a:schemeClr val="bg1"/>
                </a:solidFill>
                <a:ea typeface="微軟正黑體" panose="020B0604030504040204" pitchFamily="34" charset="-120"/>
              </a:endParaRPr>
            </a:p>
          </p:txBody>
        </p:sp>
        <p:sp>
          <p:nvSpPr>
            <p:cNvPr id="78" name="_s8267">
              <a:extLst>
                <a:ext uri="{FF2B5EF4-FFF2-40B4-BE49-F238E27FC236}">
                  <a16:creationId xmlns:a16="http://schemas.microsoft.com/office/drawing/2014/main" id="{07C56F8D-8B34-7C40-8E73-BD8291E55B2A}"/>
                </a:ext>
              </a:extLst>
            </p:cNvPr>
            <p:cNvSpPr>
              <a:spLocks noChangeArrowheads="1"/>
            </p:cNvSpPr>
            <p:nvPr/>
          </p:nvSpPr>
          <p:spPr bwMode="auto">
            <a:xfrm>
              <a:off x="1710" y="5812"/>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SICU</a:t>
              </a:r>
              <a:endParaRPr lang="zh-TW" altLang="en-US" sz="1197" b="1" dirty="0">
                <a:solidFill>
                  <a:schemeClr val="bg1"/>
                </a:solidFill>
                <a:ea typeface="微軟正黑體" panose="020B0604030504040204" pitchFamily="34" charset="-120"/>
              </a:endParaRPr>
            </a:p>
          </p:txBody>
        </p:sp>
        <p:sp>
          <p:nvSpPr>
            <p:cNvPr id="79" name="_s8268">
              <a:extLst>
                <a:ext uri="{FF2B5EF4-FFF2-40B4-BE49-F238E27FC236}">
                  <a16:creationId xmlns:a16="http://schemas.microsoft.com/office/drawing/2014/main" id="{741E713C-5250-FF4B-8005-7C57C69F7355}"/>
                </a:ext>
              </a:extLst>
            </p:cNvPr>
            <p:cNvSpPr>
              <a:spLocks noChangeArrowheads="1"/>
            </p:cNvSpPr>
            <p:nvPr/>
          </p:nvSpPr>
          <p:spPr bwMode="auto">
            <a:xfrm>
              <a:off x="2862" y="4728"/>
              <a:ext cx="864" cy="286"/>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MICU</a:t>
              </a:r>
              <a:endParaRPr lang="zh-TW" altLang="en-US" sz="1197" b="1" dirty="0">
                <a:solidFill>
                  <a:schemeClr val="bg1"/>
                </a:solidFill>
                <a:ea typeface="微軟正黑體" panose="020B0604030504040204" pitchFamily="34" charset="-120"/>
              </a:endParaRPr>
            </a:p>
          </p:txBody>
        </p:sp>
        <p:sp>
          <p:nvSpPr>
            <p:cNvPr id="80" name="_s8269">
              <a:extLst>
                <a:ext uri="{FF2B5EF4-FFF2-40B4-BE49-F238E27FC236}">
                  <a16:creationId xmlns:a16="http://schemas.microsoft.com/office/drawing/2014/main" id="{33A1B147-51EB-6749-912E-C92B255E2A82}"/>
                </a:ext>
              </a:extLst>
            </p:cNvPr>
            <p:cNvSpPr>
              <a:spLocks noChangeArrowheads="1"/>
            </p:cNvSpPr>
            <p:nvPr/>
          </p:nvSpPr>
          <p:spPr bwMode="auto">
            <a:xfrm>
              <a:off x="2862" y="5591"/>
              <a:ext cx="864" cy="288"/>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Radiology </a:t>
              </a:r>
              <a:endParaRPr lang="zh-TW" altLang="en-US" sz="1197" b="1" dirty="0">
                <a:solidFill>
                  <a:schemeClr val="bg1"/>
                </a:solidFill>
                <a:ea typeface="微軟正黑體" panose="020B0604030504040204" pitchFamily="34" charset="-120"/>
              </a:endParaRPr>
            </a:p>
          </p:txBody>
        </p:sp>
        <p:sp>
          <p:nvSpPr>
            <p:cNvPr id="81" name="_s8270">
              <a:extLst>
                <a:ext uri="{FF2B5EF4-FFF2-40B4-BE49-F238E27FC236}">
                  <a16:creationId xmlns:a16="http://schemas.microsoft.com/office/drawing/2014/main" id="{DA360EA1-C35B-D34B-96B8-2B2FE53DD0A3}"/>
                </a:ext>
              </a:extLst>
            </p:cNvPr>
            <p:cNvSpPr>
              <a:spLocks noChangeArrowheads="1"/>
            </p:cNvSpPr>
            <p:nvPr/>
          </p:nvSpPr>
          <p:spPr bwMode="auto">
            <a:xfrm>
              <a:off x="4014"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Social worker</a:t>
              </a:r>
              <a:endParaRPr lang="zh-TW" altLang="en-US" sz="1197" b="1" dirty="0">
                <a:solidFill>
                  <a:schemeClr val="bg1"/>
                </a:solidFill>
                <a:ea typeface="微軟正黑體" panose="020B0604030504040204" pitchFamily="34" charset="-120"/>
              </a:endParaRPr>
            </a:p>
          </p:txBody>
        </p:sp>
        <p:sp>
          <p:nvSpPr>
            <p:cNvPr id="82" name="_s8271">
              <a:extLst>
                <a:ext uri="{FF2B5EF4-FFF2-40B4-BE49-F238E27FC236}">
                  <a16:creationId xmlns:a16="http://schemas.microsoft.com/office/drawing/2014/main" id="{3296FC9D-9990-A44E-AA30-036BFE90CB02}"/>
                </a:ext>
              </a:extLst>
            </p:cNvPr>
            <p:cNvSpPr>
              <a:spLocks noChangeArrowheads="1"/>
            </p:cNvSpPr>
            <p:nvPr/>
          </p:nvSpPr>
          <p:spPr bwMode="auto">
            <a:xfrm>
              <a:off x="6795" y="2124"/>
              <a:ext cx="1136" cy="309"/>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368" b="1" dirty="0">
                  <a:solidFill>
                    <a:schemeClr val="bg1"/>
                  </a:solidFill>
                  <a:effectLst>
                    <a:outerShdw blurRad="38100" dist="38100" dir="2700000" algn="tl">
                      <a:srgbClr val="000000"/>
                    </a:outerShdw>
                  </a:effectLst>
                  <a:ea typeface="微軟正黑體" panose="020B0604030504040204" pitchFamily="34" charset="-120"/>
                </a:rPr>
                <a:t>Support team</a:t>
              </a:r>
              <a:endParaRPr lang="zh-TW" altLang="en-US" sz="1197" b="1" dirty="0">
                <a:solidFill>
                  <a:schemeClr val="bg1"/>
                </a:solidFill>
                <a:effectLst>
                  <a:outerShdw blurRad="38100" dist="38100" dir="2700000" algn="tl">
                    <a:srgbClr val="000000"/>
                  </a:outerShdw>
                </a:effectLst>
                <a:ea typeface="微軟正黑體" panose="020B0604030504040204" pitchFamily="34" charset="-120"/>
              </a:endParaRPr>
            </a:p>
          </p:txBody>
        </p:sp>
        <p:sp>
          <p:nvSpPr>
            <p:cNvPr id="83" name="_s8272">
              <a:extLst>
                <a:ext uri="{FF2B5EF4-FFF2-40B4-BE49-F238E27FC236}">
                  <a16:creationId xmlns:a16="http://schemas.microsoft.com/office/drawing/2014/main" id="{B036B6E5-2085-E142-8AD4-0933B042D17A}"/>
                </a:ext>
              </a:extLst>
            </p:cNvPr>
            <p:cNvSpPr>
              <a:spLocks noChangeArrowheads="1"/>
            </p:cNvSpPr>
            <p:nvPr/>
          </p:nvSpPr>
          <p:spPr bwMode="auto">
            <a:xfrm>
              <a:off x="7468" y="2568"/>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Neuro </a:t>
              </a:r>
              <a:endParaRPr lang="zh-TW" altLang="en-US" sz="1197" b="1" dirty="0">
                <a:solidFill>
                  <a:schemeClr val="bg1"/>
                </a:solidFill>
                <a:ea typeface="微軟正黑體" panose="020B0604030504040204" pitchFamily="34" charset="-120"/>
              </a:endParaRPr>
            </a:p>
          </p:txBody>
        </p:sp>
        <p:sp>
          <p:nvSpPr>
            <p:cNvPr id="84" name="_s8273">
              <a:extLst>
                <a:ext uri="{FF2B5EF4-FFF2-40B4-BE49-F238E27FC236}">
                  <a16:creationId xmlns:a16="http://schemas.microsoft.com/office/drawing/2014/main" id="{6AD39B8E-1FEA-AB4D-BFA4-516A876B0469}"/>
                </a:ext>
              </a:extLst>
            </p:cNvPr>
            <p:cNvSpPr>
              <a:spLocks noChangeArrowheads="1"/>
            </p:cNvSpPr>
            <p:nvPr/>
          </p:nvSpPr>
          <p:spPr bwMode="auto">
            <a:xfrm>
              <a:off x="7468" y="3000"/>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NS</a:t>
              </a:r>
              <a:endParaRPr lang="zh-TW" altLang="en-US" sz="1197" b="1" dirty="0">
                <a:solidFill>
                  <a:schemeClr val="bg1"/>
                </a:solidFill>
                <a:ea typeface="微軟正黑體" panose="020B0604030504040204" pitchFamily="34" charset="-120"/>
              </a:endParaRPr>
            </a:p>
          </p:txBody>
        </p:sp>
        <p:sp>
          <p:nvSpPr>
            <p:cNvPr id="85" name="_s8274">
              <a:extLst>
                <a:ext uri="{FF2B5EF4-FFF2-40B4-BE49-F238E27FC236}">
                  <a16:creationId xmlns:a16="http://schemas.microsoft.com/office/drawing/2014/main" id="{A9DAF156-007B-4F4D-8FD2-6938167493ED}"/>
                </a:ext>
              </a:extLst>
            </p:cNvPr>
            <p:cNvSpPr>
              <a:spLocks noChangeArrowheads="1"/>
            </p:cNvSpPr>
            <p:nvPr/>
          </p:nvSpPr>
          <p:spPr bwMode="auto">
            <a:xfrm>
              <a:off x="7468" y="3432"/>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941" b="1" dirty="0">
                  <a:solidFill>
                    <a:schemeClr val="bg1"/>
                  </a:solidFill>
                  <a:ea typeface="微軟正黑體" panose="020B0604030504040204" pitchFamily="34" charset="-120"/>
                </a:rPr>
                <a:t>TX  Surgery</a:t>
              </a:r>
              <a:endParaRPr lang="zh-TW" altLang="en-US" sz="941" b="1" dirty="0">
                <a:solidFill>
                  <a:schemeClr val="bg1"/>
                </a:solidFill>
                <a:ea typeface="微軟正黑體" panose="020B0604030504040204" pitchFamily="34" charset="-120"/>
              </a:endParaRPr>
            </a:p>
          </p:txBody>
        </p:sp>
        <p:sp>
          <p:nvSpPr>
            <p:cNvPr id="86" name="_s8275">
              <a:extLst>
                <a:ext uri="{FF2B5EF4-FFF2-40B4-BE49-F238E27FC236}">
                  <a16:creationId xmlns:a16="http://schemas.microsoft.com/office/drawing/2014/main" id="{6D2BBF8F-738D-4748-A6CC-6C5B7EB5D704}"/>
                </a:ext>
              </a:extLst>
            </p:cNvPr>
            <p:cNvSpPr>
              <a:spLocks noChangeArrowheads="1"/>
            </p:cNvSpPr>
            <p:nvPr/>
          </p:nvSpPr>
          <p:spPr bwMode="auto">
            <a:xfrm>
              <a:off x="7468" y="4255"/>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Resp. Therapy</a:t>
              </a:r>
              <a:endParaRPr lang="zh-TW" altLang="en-US" sz="1197" b="1" dirty="0">
                <a:solidFill>
                  <a:schemeClr val="bg1"/>
                </a:solidFill>
                <a:ea typeface="微軟正黑體" panose="020B0604030504040204" pitchFamily="34" charset="-120"/>
              </a:endParaRPr>
            </a:p>
          </p:txBody>
        </p:sp>
        <p:sp>
          <p:nvSpPr>
            <p:cNvPr id="87" name="_s8276">
              <a:extLst>
                <a:ext uri="{FF2B5EF4-FFF2-40B4-BE49-F238E27FC236}">
                  <a16:creationId xmlns:a16="http://schemas.microsoft.com/office/drawing/2014/main" id="{1CA98FFA-363F-A048-8591-4E1E7E6DC3B7}"/>
                </a:ext>
              </a:extLst>
            </p:cNvPr>
            <p:cNvSpPr>
              <a:spLocks noChangeArrowheads="1"/>
            </p:cNvSpPr>
            <p:nvPr/>
          </p:nvSpPr>
          <p:spPr bwMode="auto">
            <a:xfrm>
              <a:off x="7468" y="3854"/>
              <a:ext cx="864" cy="287"/>
            </a:xfrm>
            <a:prstGeom prst="roundRect">
              <a:avLst>
                <a:gd name="adj" fmla="val 16667"/>
              </a:avLst>
            </a:prstGeom>
            <a:grp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ea typeface="微軟正黑體" panose="020B0604030504040204" pitchFamily="34" charset="-120"/>
                </a:rPr>
                <a:t>CV</a:t>
              </a:r>
              <a:endParaRPr lang="zh-TW" altLang="en-US" sz="1197" b="1" dirty="0">
                <a:solidFill>
                  <a:schemeClr val="bg1"/>
                </a:solidFill>
                <a:ea typeface="微軟正黑體" panose="020B0604030504040204" pitchFamily="34" charset="-120"/>
              </a:endParaRPr>
            </a:p>
          </p:txBody>
        </p:sp>
      </p:grpSp>
      <p:sp>
        <p:nvSpPr>
          <p:cNvPr id="88" name="_s8249">
            <a:extLst>
              <a:ext uri="{FF2B5EF4-FFF2-40B4-BE49-F238E27FC236}">
                <a16:creationId xmlns:a16="http://schemas.microsoft.com/office/drawing/2014/main" id="{3CE9878C-73AC-C545-8F25-39EA478EFDFC}"/>
              </a:ext>
            </a:extLst>
          </p:cNvPr>
          <p:cNvSpPr>
            <a:spLocks noChangeArrowheads="1"/>
          </p:cNvSpPr>
          <p:nvPr/>
        </p:nvSpPr>
        <p:spPr bwMode="auto">
          <a:xfrm>
            <a:off x="1059811" y="3857724"/>
            <a:ext cx="974299" cy="219348"/>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CS</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89" name="_s8223">
            <a:extLst>
              <a:ext uri="{FF2B5EF4-FFF2-40B4-BE49-F238E27FC236}">
                <a16:creationId xmlns:a16="http://schemas.microsoft.com/office/drawing/2014/main" id="{1AAAA7F6-D759-FD42-B8B8-7D22B8625D07}"/>
              </a:ext>
            </a:extLst>
          </p:cNvPr>
          <p:cNvCxnSpPr>
            <a:cxnSpLocks noChangeShapeType="1"/>
          </p:cNvCxnSpPr>
          <p:nvPr/>
        </p:nvCxnSpPr>
        <p:spPr bwMode="auto">
          <a:xfrm rot="5400000" flipH="1" flipV="1">
            <a:off x="856662" y="2533431"/>
            <a:ext cx="57493" cy="5452"/>
          </a:xfrm>
          <a:prstGeom prst="bentConnector3">
            <a:avLst>
              <a:gd name="adj1" fmla="val 50000"/>
            </a:avLst>
          </a:prstGeom>
          <a:solidFill>
            <a:schemeClr val="accent5">
              <a:lumMod val="40000"/>
              <a:lumOff val="60000"/>
            </a:schemeClr>
          </a:solidFill>
          <a:ln w="28575">
            <a:solidFill>
              <a:schemeClr val="tx1"/>
            </a:solidFill>
            <a:miter lim="800000"/>
            <a:headEnd/>
            <a:tailEnd/>
          </a:ln>
        </p:spPr>
      </p:cxnSp>
      <p:cxnSp>
        <p:nvCxnSpPr>
          <p:cNvPr id="90" name="_s8198">
            <a:extLst>
              <a:ext uri="{FF2B5EF4-FFF2-40B4-BE49-F238E27FC236}">
                <a16:creationId xmlns:a16="http://schemas.microsoft.com/office/drawing/2014/main" id="{93B4A6D1-511C-8340-8DC0-80728B89648F}"/>
              </a:ext>
            </a:extLst>
          </p:cNvPr>
          <p:cNvCxnSpPr>
            <a:cxnSpLocks noChangeShapeType="1"/>
          </p:cNvCxnSpPr>
          <p:nvPr/>
        </p:nvCxnSpPr>
        <p:spPr bwMode="auto">
          <a:xfrm rot="10800000">
            <a:off x="7420830" y="4313770"/>
            <a:ext cx="177124" cy="316892"/>
          </a:xfrm>
          <a:prstGeom prst="bentConnector2">
            <a:avLst/>
          </a:prstGeom>
          <a:solidFill>
            <a:schemeClr val="accent5">
              <a:lumMod val="40000"/>
              <a:lumOff val="60000"/>
            </a:schemeClr>
          </a:solidFill>
          <a:ln w="28575">
            <a:solidFill>
              <a:schemeClr val="tx1"/>
            </a:solidFill>
            <a:miter lim="800000"/>
            <a:headEnd/>
            <a:tailEnd/>
          </a:ln>
        </p:spPr>
      </p:cxnSp>
      <p:sp>
        <p:nvSpPr>
          <p:cNvPr id="91" name="_s8267">
            <a:extLst>
              <a:ext uri="{FF2B5EF4-FFF2-40B4-BE49-F238E27FC236}">
                <a16:creationId xmlns:a16="http://schemas.microsoft.com/office/drawing/2014/main" id="{569FDC6C-4A01-6243-A248-6AE202B2C6EF}"/>
              </a:ext>
            </a:extLst>
          </p:cNvPr>
          <p:cNvSpPr>
            <a:spLocks noChangeArrowheads="1"/>
          </p:cNvSpPr>
          <p:nvPr/>
        </p:nvSpPr>
        <p:spPr bwMode="auto">
          <a:xfrm>
            <a:off x="7552877" y="4507319"/>
            <a:ext cx="974299" cy="217825"/>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SICU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sp>
        <p:nvSpPr>
          <p:cNvPr id="92" name="_s8267">
            <a:extLst>
              <a:ext uri="{FF2B5EF4-FFF2-40B4-BE49-F238E27FC236}">
                <a16:creationId xmlns:a16="http://schemas.microsoft.com/office/drawing/2014/main" id="{43F92926-E6BB-6141-9F81-39CEB4C90D51}"/>
              </a:ext>
            </a:extLst>
          </p:cNvPr>
          <p:cNvSpPr>
            <a:spLocks noChangeArrowheads="1"/>
          </p:cNvSpPr>
          <p:nvPr/>
        </p:nvSpPr>
        <p:spPr bwMode="auto">
          <a:xfrm>
            <a:off x="7554781" y="4795351"/>
            <a:ext cx="974299" cy="217825"/>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MICU</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cxnSp>
        <p:nvCxnSpPr>
          <p:cNvPr id="93" name="_s8198">
            <a:extLst>
              <a:ext uri="{FF2B5EF4-FFF2-40B4-BE49-F238E27FC236}">
                <a16:creationId xmlns:a16="http://schemas.microsoft.com/office/drawing/2014/main" id="{CE8BF6CF-F548-294A-8E6E-3AD285E3C80E}"/>
              </a:ext>
            </a:extLst>
          </p:cNvPr>
          <p:cNvCxnSpPr>
            <a:cxnSpLocks noChangeShapeType="1"/>
          </p:cNvCxnSpPr>
          <p:nvPr/>
        </p:nvCxnSpPr>
        <p:spPr bwMode="auto">
          <a:xfrm rot="10800000">
            <a:off x="7422391" y="4627403"/>
            <a:ext cx="179028" cy="288029"/>
          </a:xfrm>
          <a:prstGeom prst="bentConnector2">
            <a:avLst/>
          </a:prstGeom>
          <a:solidFill>
            <a:schemeClr val="accent5">
              <a:lumMod val="40000"/>
              <a:lumOff val="60000"/>
            </a:schemeClr>
          </a:solidFill>
          <a:ln w="28575">
            <a:solidFill>
              <a:schemeClr val="tx1"/>
            </a:solidFill>
            <a:miter lim="800000"/>
            <a:headEnd/>
            <a:tailEnd/>
          </a:ln>
        </p:spPr>
      </p:cxnSp>
      <p:cxnSp>
        <p:nvCxnSpPr>
          <p:cNvPr id="94" name="_s8198">
            <a:extLst>
              <a:ext uri="{FF2B5EF4-FFF2-40B4-BE49-F238E27FC236}">
                <a16:creationId xmlns:a16="http://schemas.microsoft.com/office/drawing/2014/main" id="{0F0AFF72-EFAD-6D49-B4E0-73B8C304D875}"/>
              </a:ext>
            </a:extLst>
          </p:cNvPr>
          <p:cNvCxnSpPr>
            <a:cxnSpLocks noChangeShapeType="1"/>
          </p:cNvCxnSpPr>
          <p:nvPr/>
        </p:nvCxnSpPr>
        <p:spPr bwMode="auto">
          <a:xfrm rot="10800000">
            <a:off x="7443567" y="4947428"/>
            <a:ext cx="177073" cy="234637"/>
          </a:xfrm>
          <a:prstGeom prst="bentConnector2">
            <a:avLst/>
          </a:prstGeom>
          <a:solidFill>
            <a:schemeClr val="accent5">
              <a:lumMod val="40000"/>
              <a:lumOff val="60000"/>
            </a:schemeClr>
          </a:solidFill>
          <a:ln w="28575">
            <a:solidFill>
              <a:schemeClr val="tx1"/>
            </a:solidFill>
            <a:miter lim="800000"/>
            <a:headEnd/>
            <a:tailEnd/>
          </a:ln>
        </p:spPr>
      </p:cxnSp>
      <p:sp>
        <p:nvSpPr>
          <p:cNvPr id="95" name="_s8276">
            <a:extLst>
              <a:ext uri="{FF2B5EF4-FFF2-40B4-BE49-F238E27FC236}">
                <a16:creationId xmlns:a16="http://schemas.microsoft.com/office/drawing/2014/main" id="{63C44A5E-639E-6646-AE1A-AA36D2E71987}"/>
              </a:ext>
            </a:extLst>
          </p:cNvPr>
          <p:cNvSpPr>
            <a:spLocks noChangeArrowheads="1"/>
          </p:cNvSpPr>
          <p:nvPr/>
        </p:nvSpPr>
        <p:spPr bwMode="auto">
          <a:xfrm>
            <a:off x="7552877" y="5057649"/>
            <a:ext cx="974299" cy="218587"/>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197" b="1" dirty="0">
                <a:solidFill>
                  <a:schemeClr val="bg1"/>
                </a:solidFill>
                <a:latin typeface="微軟正黑體" panose="020B0604030504040204" pitchFamily="34" charset="-120"/>
                <a:ea typeface="微軟正黑體" panose="020B0604030504040204" pitchFamily="34" charset="-120"/>
              </a:rPr>
              <a:t>Hospice</a:t>
            </a:r>
            <a:endParaRPr lang="zh-TW" altLang="en-US" sz="1197" b="1" dirty="0">
              <a:solidFill>
                <a:schemeClr val="bg1"/>
              </a:solidFill>
              <a:latin typeface="微軟正黑體" panose="020B0604030504040204" pitchFamily="34" charset="-120"/>
              <a:ea typeface="微軟正黑體" panose="020B0604030504040204" pitchFamily="34" charset="-120"/>
            </a:endParaRPr>
          </a:p>
        </p:txBody>
      </p:sp>
      <p:pic>
        <p:nvPicPr>
          <p:cNvPr id="101" name="圖片 100">
            <a:extLst>
              <a:ext uri="{FF2B5EF4-FFF2-40B4-BE49-F238E27FC236}">
                <a16:creationId xmlns:a16="http://schemas.microsoft.com/office/drawing/2014/main" id="{904AE219-DDEB-2B48-AD07-32CDC3A9B4A3}"/>
              </a:ext>
            </a:extLst>
          </p:cNvPr>
          <p:cNvPicPr>
            <a:picLocks noChangeAspect="1"/>
          </p:cNvPicPr>
          <p:nvPr/>
        </p:nvPicPr>
        <p:blipFill>
          <a:blip r:embed="rId2"/>
          <a:stretch>
            <a:fillRect/>
          </a:stretch>
        </p:blipFill>
        <p:spPr>
          <a:xfrm>
            <a:off x="4600237" y="4293096"/>
            <a:ext cx="1771963" cy="1771963"/>
          </a:xfrm>
          <a:prstGeom prst="rect">
            <a:avLst/>
          </a:prstGeom>
        </p:spPr>
      </p:pic>
      <p:cxnSp>
        <p:nvCxnSpPr>
          <p:cNvPr id="104" name="直線接點 103">
            <a:extLst>
              <a:ext uri="{FF2B5EF4-FFF2-40B4-BE49-F238E27FC236}">
                <a16:creationId xmlns:a16="http://schemas.microsoft.com/office/drawing/2014/main" id="{68AB4B48-1C8B-9249-9A2A-EA919EA878AF}"/>
              </a:ext>
            </a:extLst>
          </p:cNvPr>
          <p:cNvCxnSpPr>
            <a:stCxn id="47" idx="2"/>
          </p:cNvCxnSpPr>
          <p:nvPr/>
        </p:nvCxnSpPr>
        <p:spPr>
          <a:xfrm>
            <a:off x="4129219" y="1621460"/>
            <a:ext cx="0" cy="67251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5" name="_s8238">
            <a:extLst>
              <a:ext uri="{FF2B5EF4-FFF2-40B4-BE49-F238E27FC236}">
                <a16:creationId xmlns:a16="http://schemas.microsoft.com/office/drawing/2014/main" id="{94C2EFB9-76D9-D54C-9741-7D32AD829C76}"/>
              </a:ext>
            </a:extLst>
          </p:cNvPr>
          <p:cNvSpPr>
            <a:spLocks noChangeArrowheads="1"/>
          </p:cNvSpPr>
          <p:nvPr/>
        </p:nvSpPr>
        <p:spPr bwMode="auto">
          <a:xfrm>
            <a:off x="4450928" y="1751593"/>
            <a:ext cx="1600843" cy="246492"/>
          </a:xfrm>
          <a:prstGeom prst="roundRect">
            <a:avLst>
              <a:gd name="adj" fmla="val 16667"/>
            </a:avLst>
          </a:prstGeom>
          <a:solidFill>
            <a:schemeClr val="accent3">
              <a:lumMod val="50000"/>
            </a:schemeClr>
          </a:solidFill>
          <a:ln w="9525">
            <a:solidFill>
              <a:schemeClr val="tx1"/>
            </a:solidFill>
            <a:round/>
            <a:headEnd/>
            <a:tailEnd/>
          </a:ln>
        </p:spPr>
        <p:txBody>
          <a:bodyPr wrap="none" lIns="0" tIns="0" rIns="0" bIns="0" anchor="ctr"/>
          <a:lstStyle/>
          <a:p>
            <a:pPr marL="323268" indent="-323268" algn="ctr">
              <a:spcBef>
                <a:spcPct val="20000"/>
              </a:spcBef>
              <a:buSzPct val="60000"/>
              <a:defRPr/>
            </a:pPr>
            <a:r>
              <a:rPr lang="en-US" altLang="zh-TW" sz="1539" b="1" dirty="0">
                <a:solidFill>
                  <a:schemeClr val="bg1"/>
                </a:solidFill>
                <a:effectLst>
                  <a:outerShdw blurRad="38100" dist="38100" dir="2700000" algn="tl">
                    <a:srgbClr val="000000"/>
                  </a:outerShdw>
                </a:effectLst>
                <a:ea typeface="微軟正黑體" panose="020B0604030504040204" pitchFamily="34" charset="-120"/>
              </a:rPr>
              <a:t>Tissue bank</a:t>
            </a:r>
            <a:endParaRPr lang="zh-TW" altLang="en-US" sz="1539" b="1" dirty="0">
              <a:solidFill>
                <a:schemeClr val="bg1"/>
              </a:solidFill>
              <a:effectLst>
                <a:outerShdw blurRad="38100" dist="38100" dir="2700000" algn="tl">
                  <a:srgbClr val="000000"/>
                </a:outerShdw>
              </a:effectLst>
              <a:ea typeface="微軟正黑體" panose="020B0604030504040204" pitchFamily="34" charset="-120"/>
            </a:endParaRPr>
          </a:p>
        </p:txBody>
      </p:sp>
      <p:cxnSp>
        <p:nvCxnSpPr>
          <p:cNvPr id="107" name="直線接點 106">
            <a:extLst>
              <a:ext uri="{FF2B5EF4-FFF2-40B4-BE49-F238E27FC236}">
                <a16:creationId xmlns:a16="http://schemas.microsoft.com/office/drawing/2014/main" id="{AFAAEEF0-CF18-C94B-8391-B4F3CCCD55CB}"/>
              </a:ext>
            </a:extLst>
          </p:cNvPr>
          <p:cNvCxnSpPr>
            <a:endCxn id="105" idx="1"/>
          </p:cNvCxnSpPr>
          <p:nvPr/>
        </p:nvCxnSpPr>
        <p:spPr>
          <a:xfrm flipV="1">
            <a:off x="4129219" y="1874839"/>
            <a:ext cx="321709" cy="1713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5D8427BD-12F0-7145-85DA-B226770822C0}"/>
              </a:ext>
            </a:extLst>
          </p:cNvPr>
          <p:cNvSpPr/>
          <p:nvPr/>
        </p:nvSpPr>
        <p:spPr>
          <a:xfrm>
            <a:off x="395536" y="476672"/>
            <a:ext cx="8239820" cy="643894"/>
          </a:xfrm>
          <a:prstGeom prst="rect">
            <a:avLst/>
          </a:prstGeom>
        </p:spPr>
        <p:txBody>
          <a:bodyPr wrap="none">
            <a:spAutoFit/>
          </a:bodyPr>
          <a:lstStyle/>
          <a:p>
            <a:pPr algn="ctr">
              <a:lnSpc>
                <a:spcPct val="120000"/>
              </a:lnSpc>
              <a:spcBef>
                <a:spcPts val="566"/>
              </a:spcBef>
            </a:pPr>
            <a:r>
              <a:rPr lang="en-US" altLang="zh-TW" sz="3200" b="1" dirty="0">
                <a:solidFill>
                  <a:schemeClr val="bg2">
                    <a:lumMod val="10000"/>
                  </a:schemeClr>
                </a:solidFill>
                <a:latin typeface="+mj-lt"/>
                <a:ea typeface="標楷體" panose="03000509000000000000" pitchFamily="65" charset="-120"/>
                <a:cs typeface="標楷體" charset="0"/>
              </a:rPr>
              <a:t>Organ transplantation and donation committee</a:t>
            </a:r>
          </a:p>
        </p:txBody>
      </p:sp>
    </p:spTree>
    <p:extLst>
      <p:ext uri="{BB962C8B-B14F-4D97-AF65-F5344CB8AC3E}">
        <p14:creationId xmlns:p14="http://schemas.microsoft.com/office/powerpoint/2010/main" val="19420705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2169881702"/>
              </p:ext>
            </p:extLst>
          </p:nvPr>
        </p:nvGraphicFramePr>
        <p:xfrm>
          <a:off x="481188" y="424557"/>
          <a:ext cx="8483300" cy="500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群組 69"/>
          <p:cNvGrpSpPr/>
          <p:nvPr/>
        </p:nvGrpSpPr>
        <p:grpSpPr>
          <a:xfrm>
            <a:off x="173105" y="633376"/>
            <a:ext cx="8935399" cy="5629745"/>
            <a:chOff x="143700" y="692696"/>
            <a:chExt cx="8935399" cy="5629745"/>
          </a:xfrm>
        </p:grpSpPr>
        <p:sp>
          <p:nvSpPr>
            <p:cNvPr id="8" name="圓角矩形 7"/>
            <p:cNvSpPr/>
            <p:nvPr/>
          </p:nvSpPr>
          <p:spPr>
            <a:xfrm>
              <a:off x="3635896" y="692696"/>
              <a:ext cx="1872208"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a:t>
              </a:r>
              <a:endParaRPr lang="zh-TW" altLang="en-US" sz="2000" dirty="0">
                <a:latin typeface="+mj-lt"/>
                <a:ea typeface="微軟正黑體" panose="020B0604030504040204" pitchFamily="34" charset="-120"/>
                <a:cs typeface="Arial" panose="020B0604020202020204" pitchFamily="34" charset="0"/>
              </a:endParaRPr>
            </a:p>
          </p:txBody>
        </p:sp>
        <p:sp>
          <p:nvSpPr>
            <p:cNvPr id="9" name="圓角矩形 8"/>
            <p:cNvSpPr/>
            <p:nvPr/>
          </p:nvSpPr>
          <p:spPr>
            <a:xfrm>
              <a:off x="2969822" y="1446916"/>
              <a:ext cx="3204356"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TMU-RCOT</a:t>
              </a:r>
              <a:endParaRPr lang="zh-TW" altLang="en-US" sz="2000" dirty="0">
                <a:latin typeface="+mj-lt"/>
                <a:ea typeface="微軟正黑體" panose="020B0604030504040204" pitchFamily="34" charset="-120"/>
                <a:cs typeface="Arial" panose="020B0604020202020204" pitchFamily="34" charset="0"/>
              </a:endParaRPr>
            </a:p>
          </p:txBody>
        </p:sp>
        <p:sp>
          <p:nvSpPr>
            <p:cNvPr id="10" name="圓角矩形 9"/>
            <p:cNvSpPr/>
            <p:nvPr/>
          </p:nvSpPr>
          <p:spPr>
            <a:xfrm>
              <a:off x="143700" y="2487400"/>
              <a:ext cx="2340000"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j-lt"/>
                  <a:ea typeface="微軟正黑體" panose="020B0604030504040204" pitchFamily="34" charset="-120"/>
                  <a:cs typeface="Arial" panose="020B0604020202020204" pitchFamily="34" charset="0"/>
                </a:rPr>
                <a:t>Transplantation center</a:t>
              </a:r>
              <a:endParaRPr lang="zh-TW" altLang="en-US" dirty="0">
                <a:latin typeface="+mj-lt"/>
                <a:ea typeface="微軟正黑體" panose="020B0604030504040204" pitchFamily="34" charset="-120"/>
                <a:cs typeface="Arial" panose="020B0604020202020204" pitchFamily="34" charset="0"/>
              </a:endParaRPr>
            </a:p>
          </p:txBody>
        </p:sp>
        <p:sp>
          <p:nvSpPr>
            <p:cNvPr id="11" name="圓角矩形 10"/>
            <p:cNvSpPr/>
            <p:nvPr/>
          </p:nvSpPr>
          <p:spPr>
            <a:xfrm>
              <a:off x="2809254" y="2482340"/>
              <a:ext cx="2340000"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latin typeface="+mj-lt"/>
                  <a:ea typeface="微軟正黑體" panose="020B0604030504040204" pitchFamily="34" charset="-120"/>
                  <a:cs typeface="Arial" panose="020B0604020202020204" pitchFamily="34" charset="0"/>
                </a:rPr>
                <a:t>Procurement center </a:t>
              </a:r>
              <a:endParaRPr lang="zh-TW" altLang="en-US" dirty="0">
                <a:latin typeface="+mj-lt"/>
                <a:ea typeface="微軟正黑體" panose="020B0604030504040204" pitchFamily="34" charset="-120"/>
                <a:cs typeface="Arial" panose="020B0604020202020204" pitchFamily="34" charset="0"/>
              </a:endParaRPr>
            </a:p>
          </p:txBody>
        </p:sp>
        <p:sp>
          <p:nvSpPr>
            <p:cNvPr id="12" name="圓角矩形 11"/>
            <p:cNvSpPr/>
            <p:nvPr/>
          </p:nvSpPr>
          <p:spPr>
            <a:xfrm>
              <a:off x="6066221" y="2482340"/>
              <a:ext cx="2772197" cy="3924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latin typeface="+mj-lt"/>
                  <a:ea typeface="微軟正黑體" panose="020B0604030504040204" pitchFamily="34" charset="-120"/>
                  <a:cs typeface="Arial" panose="020B0604020202020204" pitchFamily="34" charset="0"/>
                </a:rPr>
                <a:t>TMU-OPO</a:t>
              </a:r>
              <a:endParaRPr lang="zh-TW" altLang="en-US" sz="2000" dirty="0">
                <a:latin typeface="+mj-lt"/>
                <a:ea typeface="微軟正黑體" panose="020B0604030504040204" pitchFamily="34" charset="-120"/>
                <a:cs typeface="Arial" panose="020B0604020202020204" pitchFamily="34" charset="0"/>
              </a:endParaRPr>
            </a:p>
          </p:txBody>
        </p:sp>
        <p:sp>
          <p:nvSpPr>
            <p:cNvPr id="13" name="圓角矩形 12"/>
            <p:cNvSpPr/>
            <p:nvPr/>
          </p:nvSpPr>
          <p:spPr>
            <a:xfrm>
              <a:off x="323528" y="3754311"/>
              <a:ext cx="936000" cy="828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4" name="圓角矩形 13"/>
            <p:cNvSpPr/>
            <p:nvPr/>
          </p:nvSpPr>
          <p:spPr>
            <a:xfrm>
              <a:off x="1674066" y="3758978"/>
              <a:ext cx="936000" cy="828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5" name="圓角矩形 14"/>
            <p:cNvSpPr/>
            <p:nvPr/>
          </p:nvSpPr>
          <p:spPr>
            <a:xfrm>
              <a:off x="2997217" y="3754311"/>
              <a:ext cx="936000" cy="828000"/>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 </a:t>
              </a:r>
            </a:p>
            <a:p>
              <a:pPr algn="ctr"/>
              <a:r>
                <a:rPr lang="en-US" altLang="zh-TW" sz="1400" dirty="0">
                  <a:latin typeface="+mj-lt"/>
                  <a:ea typeface="微軟正黑體" panose="020B0604030504040204" pitchFamily="34" charset="-120"/>
                  <a:cs typeface="Arial" panose="020B0604020202020204" pitchFamily="34" charset="0"/>
                </a:rPr>
                <a:t>OTC</a:t>
              </a:r>
              <a:endParaRPr lang="zh-TW" altLang="en-US" sz="1400" dirty="0">
                <a:latin typeface="+mj-lt"/>
                <a:ea typeface="微軟正黑體" panose="020B0604030504040204" pitchFamily="34" charset="-120"/>
                <a:cs typeface="Arial" panose="020B0604020202020204" pitchFamily="34" charset="0"/>
              </a:endParaRPr>
            </a:p>
          </p:txBody>
        </p:sp>
        <p:sp>
          <p:nvSpPr>
            <p:cNvPr id="16" name="圓角矩形 15"/>
            <p:cNvSpPr/>
            <p:nvPr/>
          </p:nvSpPr>
          <p:spPr>
            <a:xfrm>
              <a:off x="4614603" y="3745998"/>
              <a:ext cx="936000" cy="828000"/>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7" name="圓角矩形 16"/>
            <p:cNvSpPr/>
            <p:nvPr/>
          </p:nvSpPr>
          <p:spPr>
            <a:xfrm>
              <a:off x="5694723" y="3750251"/>
              <a:ext cx="936000" cy="828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8" name="圓角矩形 17"/>
            <p:cNvSpPr/>
            <p:nvPr/>
          </p:nvSpPr>
          <p:spPr>
            <a:xfrm>
              <a:off x="6774843" y="3757666"/>
              <a:ext cx="936000" cy="828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a:t>
              </a:r>
            </a:p>
            <a:p>
              <a:pPr algn="ctr"/>
              <a:r>
                <a:rPr lang="en-US" altLang="zh-TW" sz="1400" dirty="0">
                  <a:latin typeface="+mj-lt"/>
                  <a:ea typeface="微軟正黑體" panose="020B0604030504040204" pitchFamily="34" charset="-120"/>
                  <a:cs typeface="Arial" panose="020B0604020202020204" pitchFamily="34" charset="0"/>
                </a:rPr>
                <a:t>OPC</a:t>
              </a:r>
              <a:endParaRPr lang="zh-TW" altLang="en-US" sz="1400" dirty="0">
                <a:latin typeface="+mj-lt"/>
                <a:ea typeface="微軟正黑體" panose="020B0604030504040204" pitchFamily="34" charset="-120"/>
                <a:cs typeface="Arial" panose="020B0604020202020204" pitchFamily="34" charset="0"/>
              </a:endParaRPr>
            </a:p>
          </p:txBody>
        </p:sp>
        <p:sp>
          <p:nvSpPr>
            <p:cNvPr id="19" name="圓角矩形 18"/>
            <p:cNvSpPr/>
            <p:nvPr/>
          </p:nvSpPr>
          <p:spPr>
            <a:xfrm>
              <a:off x="7823275" y="3759984"/>
              <a:ext cx="1255824" cy="828000"/>
            </a:xfrm>
            <a:prstGeom prst="roundRect">
              <a:avLst/>
            </a:prstGeom>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Non-affiliated </a:t>
              </a:r>
            </a:p>
            <a:p>
              <a:pPr algn="ctr"/>
              <a:r>
                <a:rPr lang="en-US" altLang="zh-TW" sz="1400" dirty="0">
                  <a:latin typeface="+mj-lt"/>
                  <a:ea typeface="微軟正黑體" panose="020B0604030504040204" pitchFamily="34" charset="-120"/>
                  <a:cs typeface="Arial" panose="020B0604020202020204" pitchFamily="34" charset="0"/>
                </a:rPr>
                <a:t>partnership</a:t>
              </a:r>
              <a:endParaRPr lang="zh-TW" altLang="en-US" sz="1400" dirty="0">
                <a:latin typeface="+mj-lt"/>
                <a:ea typeface="微軟正黑體" panose="020B0604030504040204" pitchFamily="34" charset="-120"/>
                <a:cs typeface="Arial" panose="020B0604020202020204" pitchFamily="34" charset="0"/>
              </a:endParaRPr>
            </a:p>
          </p:txBody>
        </p:sp>
        <p:cxnSp>
          <p:nvCxnSpPr>
            <p:cNvPr id="21" name="直線接點 20"/>
            <p:cNvCxnSpPr>
              <a:stCxn id="8" idx="2"/>
              <a:endCxn id="9" idx="0"/>
            </p:cNvCxnSpPr>
            <p:nvPr/>
          </p:nvCxnSpPr>
          <p:spPr>
            <a:xfrm>
              <a:off x="4572000" y="1085100"/>
              <a:ext cx="0" cy="361816"/>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1839320"/>
              <a:ext cx="0" cy="361816"/>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3851920" y="2194340"/>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971600" y="2201136"/>
              <a:ext cx="648072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71600" y="2201136"/>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452320" y="2212214"/>
              <a:ext cx="0" cy="28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71530" y="3183370"/>
              <a:ext cx="2880390"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851920" y="2874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976418" y="2874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2095854" y="3183370"/>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55576" y="3450744"/>
              <a:ext cx="2680556"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3436132" y="3433666"/>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2101918" y="3436205"/>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755576" y="3436205"/>
              <a:ext cx="0" cy="324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flipH="1">
              <a:off x="7452319" y="2874744"/>
              <a:ext cx="2594" cy="576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187227" y="3433666"/>
              <a:ext cx="3308697" cy="17078"/>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8495924" y="3454371"/>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7452319" y="3475076"/>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6291971" y="3486744"/>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5187227" y="3436205"/>
              <a:ext cx="0" cy="28800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a:off x="781855" y="6100537"/>
              <a:ext cx="6673058" cy="29773"/>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772848" y="4582310"/>
              <a:ext cx="9007" cy="1518227"/>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7439092" y="4589439"/>
              <a:ext cx="9007" cy="1548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2420732" y="5556115"/>
              <a:ext cx="3875742" cy="13641"/>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411725" y="4597755"/>
              <a:ext cx="9007" cy="972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6291971" y="4597755"/>
              <a:ext cx="9007" cy="972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3446635" y="4979510"/>
              <a:ext cx="1802039" cy="13118"/>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3446635" y="4596628"/>
              <a:ext cx="9007" cy="396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5239667" y="4596628"/>
              <a:ext cx="9007" cy="39600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圓角矩形 64"/>
            <p:cNvSpPr/>
            <p:nvPr/>
          </p:nvSpPr>
          <p:spPr>
            <a:xfrm>
              <a:off x="3641488" y="4713584"/>
              <a:ext cx="1429726" cy="468000"/>
            </a:xfrm>
            <a:prstGeom prst="roundRect">
              <a:avLst/>
            </a:prstGeom>
          </p:spPr>
          <p:style>
            <a:lnRef idx="1">
              <a:schemeClr val="accent5"/>
            </a:lnRef>
            <a:fillRef idx="2">
              <a:schemeClr val="accent5"/>
            </a:fillRef>
            <a:effectRef idx="1">
              <a:schemeClr val="accent5"/>
            </a:effectRef>
            <a:fontRef idx="minor">
              <a:schemeClr val="dk1"/>
            </a:fontRef>
          </p:style>
          <p:txBody>
            <a:bodyPr lIns="36000" tIns="0" rIns="36000" bIns="0" rtlCol="0" anchor="ctr"/>
            <a:lstStyle/>
            <a:p>
              <a:pPr algn="ctr"/>
              <a:r>
                <a:rPr lang="en-US" altLang="zh-TW" sz="1400" dirty="0" err="1">
                  <a:latin typeface="+mj-lt"/>
                  <a:ea typeface="微軟正黑體" panose="020B0604030504040204" pitchFamily="34" charset="-120"/>
                  <a:cs typeface="Arial" panose="020B0604020202020204" pitchFamily="34" charset="0"/>
                </a:rPr>
                <a:t>Shuang</a:t>
              </a:r>
              <a:r>
                <a:rPr lang="en-US" altLang="zh-TW" sz="1400" dirty="0">
                  <a:latin typeface="+mj-lt"/>
                  <a:ea typeface="微軟正黑體" panose="020B0604030504040204" pitchFamily="34" charset="-120"/>
                  <a:cs typeface="Arial" panose="020B0604020202020204" pitchFamily="34" charset="0"/>
                </a:rPr>
                <a:t> Ho OTDC</a:t>
              </a:r>
            </a:p>
          </p:txBody>
        </p:sp>
        <p:sp>
          <p:nvSpPr>
            <p:cNvPr id="67" name="圓角矩形 66"/>
            <p:cNvSpPr/>
            <p:nvPr/>
          </p:nvSpPr>
          <p:spPr>
            <a:xfrm>
              <a:off x="3204809" y="5301208"/>
              <a:ext cx="2454650" cy="432000"/>
            </a:xfrm>
            <a:prstGeom prst="roundRect">
              <a:avLst/>
            </a:prstGeom>
          </p:spPr>
          <p:style>
            <a:lnRef idx="1">
              <a:schemeClr val="accent3"/>
            </a:lnRef>
            <a:fillRef idx="2">
              <a:schemeClr val="accent3"/>
            </a:fillRef>
            <a:effectRef idx="1">
              <a:schemeClr val="accent3"/>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Wan Fang OTDC</a:t>
              </a:r>
              <a:endParaRPr lang="zh-TW" altLang="en-US" sz="1400" dirty="0">
                <a:latin typeface="+mj-lt"/>
                <a:ea typeface="微軟正黑體" panose="020B0604030504040204" pitchFamily="34" charset="-120"/>
                <a:cs typeface="Arial" panose="020B0604020202020204" pitchFamily="34" charset="0"/>
              </a:endParaRPr>
            </a:p>
          </p:txBody>
        </p:sp>
        <p:sp>
          <p:nvSpPr>
            <p:cNvPr id="68" name="圓角矩形 67"/>
            <p:cNvSpPr/>
            <p:nvPr/>
          </p:nvSpPr>
          <p:spPr>
            <a:xfrm>
              <a:off x="3194354" y="5890441"/>
              <a:ext cx="2454650" cy="432000"/>
            </a:xfrm>
            <a:prstGeom prst="roundRect">
              <a:avLst/>
            </a:prstGeom>
            <a:ln>
              <a:solidFill>
                <a:srgbClr val="BDECC9"/>
              </a:solidFill>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r>
                <a:rPr lang="en-US" altLang="zh-TW" sz="1400" dirty="0">
                  <a:latin typeface="+mj-lt"/>
                  <a:ea typeface="微軟正黑體" panose="020B0604030504040204" pitchFamily="34" charset="-120"/>
                  <a:cs typeface="Arial" panose="020B0604020202020204" pitchFamily="34" charset="0"/>
                </a:rPr>
                <a:t>TMUH OTDC</a:t>
              </a:r>
              <a:endParaRPr lang="zh-TW" altLang="en-US" sz="1400" dirty="0">
                <a:latin typeface="+mj-lt"/>
                <a:ea typeface="微軟正黑體" panose="020B0604030504040204" pitchFamily="34" charset="-120"/>
                <a:cs typeface="Arial" panose="020B0604020202020204" pitchFamily="34" charset="0"/>
              </a:endParaRPr>
            </a:p>
          </p:txBody>
        </p:sp>
      </p:grpSp>
      <p:cxnSp>
        <p:nvCxnSpPr>
          <p:cNvPr id="51" name="直線接點 50"/>
          <p:cNvCxnSpPr/>
          <p:nvPr/>
        </p:nvCxnSpPr>
        <p:spPr>
          <a:xfrm flipV="1">
            <a:off x="6942988" y="1032340"/>
            <a:ext cx="653348" cy="12714"/>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6948264" y="1406870"/>
            <a:ext cx="648072" cy="0"/>
          </a:xfrm>
          <a:prstGeom prst="line">
            <a:avLst/>
          </a:prstGeom>
          <a:ln w="38100">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715728" y="827420"/>
            <a:ext cx="1104744" cy="369332"/>
          </a:xfrm>
          <a:prstGeom prst="rect">
            <a:avLst/>
          </a:prstGeom>
          <a:noFill/>
        </p:spPr>
        <p:txBody>
          <a:bodyPr wrap="square" rtlCol="0">
            <a:spAutoFit/>
          </a:bodyPr>
          <a:lstStyle/>
          <a:p>
            <a:r>
              <a:rPr lang="en-US" altLang="zh-TW" dirty="0">
                <a:latin typeface="+mj-lt"/>
                <a:ea typeface="微軟正黑體" panose="020B0604030504040204" pitchFamily="34" charset="-120"/>
              </a:rPr>
              <a:t>Affiliation </a:t>
            </a:r>
            <a:endParaRPr lang="zh-TW" altLang="en-US" dirty="0">
              <a:latin typeface="+mj-lt"/>
              <a:ea typeface="微軟正黑體" panose="020B0604030504040204" pitchFamily="34" charset="-120"/>
            </a:endParaRPr>
          </a:p>
        </p:txBody>
      </p:sp>
      <p:sp>
        <p:nvSpPr>
          <p:cNvPr id="59" name="文字方塊 58"/>
          <p:cNvSpPr txBox="1"/>
          <p:nvPr/>
        </p:nvSpPr>
        <p:spPr>
          <a:xfrm>
            <a:off x="7715727" y="1187460"/>
            <a:ext cx="1377015" cy="369332"/>
          </a:xfrm>
          <a:prstGeom prst="rect">
            <a:avLst/>
          </a:prstGeom>
          <a:noFill/>
        </p:spPr>
        <p:txBody>
          <a:bodyPr wrap="square" rtlCol="0">
            <a:spAutoFit/>
          </a:bodyPr>
          <a:lstStyle/>
          <a:p>
            <a:r>
              <a:rPr lang="en-US" altLang="zh-TW" dirty="0">
                <a:latin typeface="+mj-lt"/>
                <a:ea typeface="微軟正黑體" panose="020B0604030504040204" pitchFamily="34" charset="-120"/>
              </a:rPr>
              <a:t>Partnership  </a:t>
            </a:r>
            <a:endParaRPr lang="zh-TW" altLang="en-US" dirty="0">
              <a:latin typeface="+mj-lt"/>
              <a:ea typeface="微軟正黑體" panose="020B0604030504040204" pitchFamily="34" charset="-120"/>
            </a:endParaRPr>
          </a:p>
        </p:txBody>
      </p:sp>
      <p:sp>
        <p:nvSpPr>
          <p:cNvPr id="53" name="標題 5"/>
          <p:cNvSpPr>
            <a:spLocks noGrp="1"/>
          </p:cNvSpPr>
          <p:nvPr>
            <p:ph type="title"/>
          </p:nvPr>
        </p:nvSpPr>
        <p:spPr>
          <a:xfrm>
            <a:off x="323528" y="353052"/>
            <a:ext cx="2484299" cy="915708"/>
          </a:xfrm>
        </p:spPr>
        <p:txBody>
          <a:bodyPr>
            <a:noAutofit/>
          </a:bodyPr>
          <a:lstStyle/>
          <a:p>
            <a:pPr algn="ctr"/>
            <a:r>
              <a:rPr lang="en-US" altLang="zh-TW" dirty="0">
                <a:latin typeface="+mj-lt"/>
              </a:rPr>
              <a:t>TMU-RCOT</a:t>
            </a:r>
            <a:endParaRPr lang="zh-TW" altLang="en-US" dirty="0">
              <a:latin typeface="+mj-lt"/>
            </a:endParaRPr>
          </a:p>
        </p:txBody>
      </p:sp>
      <p:sp>
        <p:nvSpPr>
          <p:cNvPr id="2" name="文字方塊 1">
            <a:extLst>
              <a:ext uri="{FF2B5EF4-FFF2-40B4-BE49-F238E27FC236}">
                <a16:creationId xmlns:a16="http://schemas.microsoft.com/office/drawing/2014/main" id="{75FCF624-9D53-D14C-9C5C-507A9E9ACF17}"/>
              </a:ext>
            </a:extLst>
          </p:cNvPr>
          <p:cNvSpPr txBox="1"/>
          <p:nvPr/>
        </p:nvSpPr>
        <p:spPr>
          <a:xfrm>
            <a:off x="5775872" y="6093296"/>
            <a:ext cx="3928752" cy="553998"/>
          </a:xfrm>
          <a:prstGeom prst="rect">
            <a:avLst/>
          </a:prstGeom>
          <a:noFill/>
        </p:spPr>
        <p:txBody>
          <a:bodyPr wrap="square" rtlCol="0">
            <a:spAutoFit/>
          </a:bodyPr>
          <a:lstStyle/>
          <a:p>
            <a:r>
              <a:rPr kumimoji="1" lang="en-US" altLang="zh-TW" sz="1000" dirty="0"/>
              <a:t>OTC: organ transplantation center</a:t>
            </a:r>
          </a:p>
          <a:p>
            <a:r>
              <a:rPr kumimoji="1" lang="en-US" altLang="zh-TW" sz="1000" dirty="0"/>
              <a:t>OPC: organ procurement center</a:t>
            </a:r>
          </a:p>
          <a:p>
            <a:r>
              <a:rPr kumimoji="1" lang="en-US" altLang="zh-TW" sz="1000" dirty="0"/>
              <a:t>OTDC: organ transplantation and donation committee</a:t>
            </a:r>
            <a:endParaRPr kumimoji="1" lang="zh-TW" altLang="en-US" sz="1000" dirty="0"/>
          </a:p>
        </p:txBody>
      </p:sp>
      <p:sp>
        <p:nvSpPr>
          <p:cNvPr id="58" name="投影片編號版面配置區 1">
            <a:extLst>
              <a:ext uri="{FF2B5EF4-FFF2-40B4-BE49-F238E27FC236}">
                <a16:creationId xmlns:a16="http://schemas.microsoft.com/office/drawing/2014/main" id="{993AEC46-A159-684D-B086-6AFB448369FB}"/>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16</a:t>
            </a:fld>
            <a:endParaRPr lang="zh-TW" altLang="en-US" dirty="0"/>
          </a:p>
        </p:txBody>
      </p:sp>
    </p:spTree>
    <p:extLst>
      <p:ext uri="{BB962C8B-B14F-4D97-AF65-F5344CB8AC3E}">
        <p14:creationId xmlns:p14="http://schemas.microsoft.com/office/powerpoint/2010/main" val="18206842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29925" t="29399" r="47632" b="17402"/>
          <a:stretch/>
        </p:blipFill>
        <p:spPr>
          <a:xfrm>
            <a:off x="18225" y="1221730"/>
            <a:ext cx="3761687" cy="5087590"/>
          </a:xfrm>
          <a:prstGeom prst="rect">
            <a:avLst/>
          </a:prstGeom>
        </p:spPr>
      </p:pic>
      <p:cxnSp>
        <p:nvCxnSpPr>
          <p:cNvPr id="6" name="直線接點 5"/>
          <p:cNvCxnSpPr/>
          <p:nvPr/>
        </p:nvCxnSpPr>
        <p:spPr>
          <a:xfrm>
            <a:off x="2555776" y="1844824"/>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2771800" y="1700808"/>
            <a:ext cx="288032" cy="288032"/>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p:nvPr/>
        </p:nvCxnSpPr>
        <p:spPr>
          <a:xfrm>
            <a:off x="3563888" y="2924944"/>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橢圓 9"/>
          <p:cNvSpPr/>
          <p:nvPr/>
        </p:nvSpPr>
        <p:spPr>
          <a:xfrm>
            <a:off x="3851920" y="2780928"/>
            <a:ext cx="288032" cy="288032"/>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a:off x="3654121" y="4509120"/>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627784" y="5661248"/>
            <a:ext cx="127791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3851920" y="4365104"/>
            <a:ext cx="288032" cy="288032"/>
          </a:xfrm>
          <a:prstGeom prst="ellipse">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2915816" y="5517232"/>
            <a:ext cx="288032" cy="288032"/>
          </a:xfrm>
          <a:prstGeom prst="ellipse">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p:cNvPicPr>
            <a:picLocks noChangeAspect="1"/>
          </p:cNvPicPr>
          <p:nvPr/>
        </p:nvPicPr>
        <p:blipFill rotWithShape="1">
          <a:blip r:embed="rId3"/>
          <a:srcRect l="38587" t="32899" r="13376" b="18801"/>
          <a:stretch/>
        </p:blipFill>
        <p:spPr>
          <a:xfrm>
            <a:off x="4024085" y="457281"/>
            <a:ext cx="5092738" cy="3115735"/>
          </a:xfrm>
          <a:prstGeom prst="rect">
            <a:avLst/>
          </a:prstGeom>
        </p:spPr>
      </p:pic>
      <p:pic>
        <p:nvPicPr>
          <p:cNvPr id="16" name="圖片 15"/>
          <p:cNvPicPr>
            <a:picLocks noChangeAspect="1"/>
          </p:cNvPicPr>
          <p:nvPr/>
        </p:nvPicPr>
        <p:blipFill rotWithShape="1">
          <a:blip r:embed="rId4"/>
          <a:srcRect l="15742" t="22700" r="51434" b="10801"/>
          <a:stretch/>
        </p:blipFill>
        <p:spPr>
          <a:xfrm>
            <a:off x="4389687" y="1700808"/>
            <a:ext cx="4579050" cy="3744416"/>
          </a:xfrm>
          <a:prstGeom prst="rect">
            <a:avLst/>
          </a:prstGeom>
        </p:spPr>
      </p:pic>
      <p:sp>
        <p:nvSpPr>
          <p:cNvPr id="19" name="矩形 18"/>
          <p:cNvSpPr/>
          <p:nvPr/>
        </p:nvSpPr>
        <p:spPr>
          <a:xfrm>
            <a:off x="395536" y="476672"/>
            <a:ext cx="3744416" cy="646331"/>
          </a:xfrm>
          <a:prstGeom prst="rect">
            <a:avLst/>
          </a:prstGeom>
        </p:spPr>
        <p:txBody>
          <a:bodyPr wrap="square">
            <a:spAutoFit/>
          </a:bodyPr>
          <a:lstStyle/>
          <a:p>
            <a:r>
              <a:rPr lang="en-US" altLang="zh-TW" sz="3600" b="1" dirty="0">
                <a:ea typeface="標楷體" panose="03000509000000000000" pitchFamily="65" charset="-120"/>
              </a:rPr>
              <a:t>Strategy</a:t>
            </a:r>
            <a:endParaRPr lang="zh-TW" altLang="en-US" sz="3600" b="1" dirty="0">
              <a:ea typeface="標楷體" panose="03000509000000000000" pitchFamily="65" charset="-120"/>
            </a:endParaRPr>
          </a:p>
        </p:txBody>
      </p:sp>
      <p:pic>
        <p:nvPicPr>
          <p:cNvPr id="23" name="圖片 22"/>
          <p:cNvPicPr>
            <a:picLocks noChangeAspect="1"/>
          </p:cNvPicPr>
          <p:nvPr/>
        </p:nvPicPr>
        <p:blipFill rotWithShape="1">
          <a:blip r:embed="rId5"/>
          <a:srcRect l="32281" t="33900" r="18894" b="16401"/>
          <a:stretch/>
        </p:blipFill>
        <p:spPr>
          <a:xfrm>
            <a:off x="3949562" y="3677744"/>
            <a:ext cx="4798902" cy="2747757"/>
          </a:xfrm>
          <a:prstGeom prst="rect">
            <a:avLst/>
          </a:prstGeom>
        </p:spPr>
      </p:pic>
      <p:sp>
        <p:nvSpPr>
          <p:cNvPr id="4" name="橢圓 3">
            <a:extLst>
              <a:ext uri="{FF2B5EF4-FFF2-40B4-BE49-F238E27FC236}">
                <a16:creationId xmlns:a16="http://schemas.microsoft.com/office/drawing/2014/main" id="{C8B7B0C0-290F-6E40-B961-D22A6100E30D}"/>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4S</a:t>
            </a:r>
          </a:p>
        </p:txBody>
      </p:sp>
      <p:sp>
        <p:nvSpPr>
          <p:cNvPr id="22" name="橢圓 21">
            <a:extLst>
              <a:ext uri="{FF2B5EF4-FFF2-40B4-BE49-F238E27FC236}">
                <a16:creationId xmlns:a16="http://schemas.microsoft.com/office/drawing/2014/main" id="{12654F03-E516-7041-9C27-3FC9D255BFD1}"/>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Strategy </a:t>
            </a:r>
          </a:p>
        </p:txBody>
      </p:sp>
      <p:sp>
        <p:nvSpPr>
          <p:cNvPr id="24" name="橢圓 23">
            <a:extLst>
              <a:ext uri="{FF2B5EF4-FFF2-40B4-BE49-F238E27FC236}">
                <a16:creationId xmlns:a16="http://schemas.microsoft.com/office/drawing/2014/main" id="{4056FB45-AA4F-A144-9672-C8530DFC62D4}"/>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SDG</a:t>
            </a:r>
            <a:endParaRPr kumimoji="1" lang="en-US" altLang="zh-CN" dirty="0">
              <a:solidFill>
                <a:schemeClr val="tx1"/>
              </a:solidFill>
              <a:latin typeface="+mj-lt"/>
              <a:ea typeface="Microsoft JhengHei" panose="020B0604030504040204" pitchFamily="34" charset="-120"/>
            </a:endParaRPr>
          </a:p>
        </p:txBody>
      </p:sp>
      <p:sp>
        <p:nvSpPr>
          <p:cNvPr id="25" name="橢圓 24">
            <a:extLst>
              <a:ext uri="{FF2B5EF4-FFF2-40B4-BE49-F238E27FC236}">
                <a16:creationId xmlns:a16="http://schemas.microsoft.com/office/drawing/2014/main" id="{385EC64F-06F1-AF46-B107-25C25DB2CD67}"/>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ea typeface="Microsoft JhengHei" panose="020B0604030504040204" pitchFamily="34" charset="-120"/>
              </a:rPr>
              <a:t>戰略</a:t>
            </a:r>
            <a:endParaRPr kumimoji="1" lang="en-US" altLang="zh-CN" sz="2400" dirty="0">
              <a:solidFill>
                <a:schemeClr val="tx1"/>
              </a:solidFill>
              <a:ea typeface="Microsoft JhengHei" panose="020B0604030504040204" pitchFamily="34" charset="-120"/>
            </a:endParaRPr>
          </a:p>
          <a:p>
            <a:pPr algn="ctr"/>
            <a:r>
              <a:rPr kumimoji="1" lang="zh-CN" altLang="en-US" sz="2400" dirty="0">
                <a:solidFill>
                  <a:schemeClr val="tx1"/>
                </a:solidFill>
                <a:ea typeface="Microsoft JhengHei" panose="020B0604030504040204" pitchFamily="34" charset="-120"/>
              </a:rPr>
              <a:t>方針</a:t>
            </a:r>
            <a:endParaRPr kumimoji="1" lang="en-US" altLang="zh-CN" sz="2000" dirty="0">
              <a:solidFill>
                <a:schemeClr val="tx1"/>
              </a:solidFill>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Structure</a:t>
            </a:r>
          </a:p>
        </p:txBody>
      </p:sp>
      <p:sp>
        <p:nvSpPr>
          <p:cNvPr id="26" name="橢圓 25">
            <a:extLst>
              <a:ext uri="{FF2B5EF4-FFF2-40B4-BE49-F238E27FC236}">
                <a16:creationId xmlns:a16="http://schemas.microsoft.com/office/drawing/2014/main" id="{AE5A445E-FF41-C144-9565-FB97DC2CD2CA}"/>
              </a:ext>
            </a:extLst>
          </p:cNvPr>
          <p:cNvSpPr/>
          <p:nvPr/>
        </p:nvSpPr>
        <p:spPr>
          <a:xfrm>
            <a:off x="467544" y="2924944"/>
            <a:ext cx="1584176" cy="15841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mj-lt"/>
                <a:ea typeface="Microsoft JhengHei" panose="020B0604030504040204" pitchFamily="34" charset="-120"/>
              </a:rPr>
              <a:t>戰略</a:t>
            </a:r>
            <a:endParaRPr kumimoji="1" lang="en-US" altLang="zh-CN" sz="2400" dirty="0">
              <a:solidFill>
                <a:schemeClr val="tx1"/>
              </a:solidFill>
              <a:latin typeface="+mj-lt"/>
              <a:ea typeface="Microsoft JhengHei" panose="020B0604030504040204" pitchFamily="34" charset="-120"/>
            </a:endParaRPr>
          </a:p>
          <a:p>
            <a:pPr algn="ctr"/>
            <a:r>
              <a:rPr kumimoji="1" lang="zh-CN" altLang="en-US" sz="2400" dirty="0">
                <a:solidFill>
                  <a:schemeClr val="tx1"/>
                </a:solidFill>
                <a:latin typeface="+mj-lt"/>
                <a:ea typeface="Microsoft JhengHei" panose="020B0604030504040204" pitchFamily="34" charset="-120"/>
              </a:rPr>
              <a:t>方針</a:t>
            </a:r>
            <a:endParaRPr kumimoji="1" lang="en-US" altLang="zh-CN" sz="2000" dirty="0">
              <a:solidFill>
                <a:schemeClr val="tx1"/>
              </a:solidFill>
              <a:latin typeface="+mj-lt"/>
              <a:ea typeface="Microsoft JhengHei" panose="020B0604030504040204" pitchFamily="34" charset="-120"/>
            </a:endParaRPr>
          </a:p>
          <a:p>
            <a:pPr algn="ctr"/>
            <a:r>
              <a:rPr kumimoji="1" lang="en-US" altLang="zh-CN" b="1" dirty="0">
                <a:solidFill>
                  <a:schemeClr val="bg1"/>
                </a:solidFill>
                <a:latin typeface="+mj-lt"/>
                <a:ea typeface="Microsoft JhengHei" panose="020B0604030504040204" pitchFamily="34" charset="-120"/>
              </a:rPr>
              <a:t>Service</a:t>
            </a:r>
          </a:p>
        </p:txBody>
      </p:sp>
      <p:pic>
        <p:nvPicPr>
          <p:cNvPr id="2" name="圖片 1">
            <a:extLst>
              <a:ext uri="{FF2B5EF4-FFF2-40B4-BE49-F238E27FC236}">
                <a16:creationId xmlns:a16="http://schemas.microsoft.com/office/drawing/2014/main" id="{FFFE4610-ADAC-4448-A6AF-5F81FBC78C3A}"/>
              </a:ext>
            </a:extLst>
          </p:cNvPr>
          <p:cNvPicPr>
            <a:picLocks noChangeAspect="1"/>
          </p:cNvPicPr>
          <p:nvPr/>
        </p:nvPicPr>
        <p:blipFill>
          <a:blip r:embed="rId6"/>
          <a:stretch>
            <a:fillRect/>
          </a:stretch>
        </p:blipFill>
        <p:spPr>
          <a:xfrm>
            <a:off x="4427984" y="2924944"/>
            <a:ext cx="4609514" cy="3080464"/>
          </a:xfrm>
          <a:prstGeom prst="rect">
            <a:avLst/>
          </a:prstGeom>
          <a:ln>
            <a:noFill/>
          </a:ln>
          <a:effectLst>
            <a:softEdge rad="112500"/>
          </a:effectLst>
        </p:spPr>
      </p:pic>
      <p:sp>
        <p:nvSpPr>
          <p:cNvPr id="21" name="投影片編號版面配置區 1">
            <a:extLst>
              <a:ext uri="{FF2B5EF4-FFF2-40B4-BE49-F238E27FC236}">
                <a16:creationId xmlns:a16="http://schemas.microsoft.com/office/drawing/2014/main" id="{677D8513-5662-1B4B-BA14-D94492C1564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17</a:t>
            </a:fld>
            <a:endParaRPr lang="zh-TW" altLang="en-US" dirty="0"/>
          </a:p>
        </p:txBody>
      </p:sp>
    </p:spTree>
    <p:extLst>
      <p:ext uri="{BB962C8B-B14F-4D97-AF65-F5344CB8AC3E}">
        <p14:creationId xmlns:p14="http://schemas.microsoft.com/office/powerpoint/2010/main" val="4882562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22" grpId="0" animBg="1"/>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5970" y="149706"/>
            <a:ext cx="8229600" cy="1349420"/>
          </a:xfrm>
        </p:spPr>
        <p:txBody>
          <a:bodyPr>
            <a:noAutofit/>
          </a:bodyPr>
          <a:lstStyle/>
          <a:p>
            <a:pPr>
              <a:lnSpc>
                <a:spcPct val="120000"/>
              </a:lnSpc>
            </a:pPr>
            <a:r>
              <a:rPr kumimoji="1" lang="en-US" altLang="zh-TW" dirty="0" smtClean="0"/>
              <a:t>M</a:t>
            </a:r>
            <a:r>
              <a:rPr kumimoji="1" lang="en-US" altLang="zh-TW" sz="3600" dirty="0" smtClean="0">
                <a:latin typeface="+mn-lt"/>
              </a:rPr>
              <a:t>embers - </a:t>
            </a:r>
            <a:r>
              <a:rPr kumimoji="1" lang="en-US" altLang="zh-TW" sz="2400" dirty="0" smtClean="0">
                <a:latin typeface="+mn-lt"/>
              </a:rPr>
              <a:t>4 KTX, 2 LTX, 2 HTX</a:t>
            </a:r>
            <a:endParaRPr kumimoji="1" lang="zh-TW" altLang="en-US" sz="2400" dirty="0">
              <a:latin typeface="+mn-lt"/>
            </a:endParaRPr>
          </a:p>
        </p:txBody>
      </p:sp>
      <p:sp>
        <p:nvSpPr>
          <p:cNvPr id="3" name="內容版面配置區 2"/>
          <p:cNvSpPr>
            <a:spLocks noGrp="1"/>
          </p:cNvSpPr>
          <p:nvPr>
            <p:ph idx="1"/>
          </p:nvPr>
        </p:nvSpPr>
        <p:spPr>
          <a:xfrm>
            <a:off x="395536" y="1351309"/>
            <a:ext cx="4176464" cy="4525963"/>
          </a:xfrm>
        </p:spPr>
        <p:txBody>
          <a:bodyPr>
            <a:normAutofit/>
          </a:bodyPr>
          <a:lstStyle/>
          <a:p>
            <a:r>
              <a:rPr kumimoji="1" lang="en-US" altLang="zh-TW" sz="2400" dirty="0">
                <a:latin typeface="+mj-lt"/>
              </a:rPr>
              <a:t>Team work is crucial</a:t>
            </a:r>
          </a:p>
          <a:p>
            <a:pPr lvl="1"/>
            <a:r>
              <a:rPr kumimoji="1" lang="en-US" altLang="zh-TW" sz="2400" dirty="0">
                <a:latin typeface="+mj-lt"/>
              </a:rPr>
              <a:t>Optimal team approach</a:t>
            </a:r>
          </a:p>
          <a:p>
            <a:pPr lvl="1"/>
            <a:r>
              <a:rPr kumimoji="1" lang="en-US" altLang="zh-TW" sz="2400" dirty="0">
                <a:latin typeface="+mj-lt"/>
              </a:rPr>
              <a:t>Perfect surgical technique</a:t>
            </a:r>
          </a:p>
          <a:p>
            <a:pPr lvl="1"/>
            <a:r>
              <a:rPr kumimoji="1" lang="en-US" altLang="zh-TW" sz="2400" dirty="0">
                <a:latin typeface="+mj-lt"/>
              </a:rPr>
              <a:t>Practice makes perfect </a:t>
            </a:r>
            <a:endParaRPr kumimoji="1" lang="zh-TW" altLang="en-US" sz="2400" dirty="0">
              <a:latin typeface="+mj-lt"/>
            </a:endParaRPr>
          </a:p>
        </p:txBody>
      </p:sp>
      <p:pic>
        <p:nvPicPr>
          <p:cNvPr id="7" name="圖片 6">
            <a:extLst>
              <a:ext uri="{FF2B5EF4-FFF2-40B4-BE49-F238E27FC236}">
                <a16:creationId xmlns:a16="http://schemas.microsoft.com/office/drawing/2014/main" id="{AF6BE2FE-9491-2945-8963-0750729D94F8}"/>
              </a:ext>
            </a:extLst>
          </p:cNvPr>
          <p:cNvPicPr>
            <a:picLocks noChangeAspect="1"/>
          </p:cNvPicPr>
          <p:nvPr/>
        </p:nvPicPr>
        <p:blipFill rotWithShape="1">
          <a:blip r:embed="rId2"/>
          <a:srcRect l="1936" t="13155" r="9641" b="15716"/>
          <a:stretch/>
        </p:blipFill>
        <p:spPr>
          <a:xfrm>
            <a:off x="4716016" y="1249413"/>
            <a:ext cx="3970834" cy="2395612"/>
          </a:xfrm>
          <a:prstGeom prst="rect">
            <a:avLst/>
          </a:prstGeom>
        </p:spPr>
      </p:pic>
      <p:pic>
        <p:nvPicPr>
          <p:cNvPr id="10" name="圖片 9">
            <a:extLst>
              <a:ext uri="{FF2B5EF4-FFF2-40B4-BE49-F238E27FC236}">
                <a16:creationId xmlns:a16="http://schemas.microsoft.com/office/drawing/2014/main" id="{D7C29BF0-03E0-BD42-B6CF-5C2210481C05}"/>
              </a:ext>
            </a:extLst>
          </p:cNvPr>
          <p:cNvPicPr>
            <a:picLocks noChangeAspect="1"/>
          </p:cNvPicPr>
          <p:nvPr/>
        </p:nvPicPr>
        <p:blipFill>
          <a:blip r:embed="rId3"/>
          <a:stretch>
            <a:fillRect/>
          </a:stretch>
        </p:blipFill>
        <p:spPr>
          <a:xfrm>
            <a:off x="899592" y="3818471"/>
            <a:ext cx="3312368" cy="2418841"/>
          </a:xfrm>
          <a:prstGeom prst="rect">
            <a:avLst/>
          </a:prstGeom>
        </p:spPr>
      </p:pic>
      <p:pic>
        <p:nvPicPr>
          <p:cNvPr id="4" name="圖片 3"/>
          <p:cNvPicPr>
            <a:picLocks noChangeAspect="1"/>
          </p:cNvPicPr>
          <p:nvPr/>
        </p:nvPicPr>
        <p:blipFill rotWithShape="1">
          <a:blip r:embed="rId4"/>
          <a:srcRect l="12994" t="13679" r="19137" b="12823"/>
          <a:stretch/>
        </p:blipFill>
        <p:spPr>
          <a:xfrm>
            <a:off x="4705622" y="3818472"/>
            <a:ext cx="3970834" cy="2418840"/>
          </a:xfrm>
          <a:prstGeom prst="rect">
            <a:avLst/>
          </a:prstGeom>
        </p:spPr>
      </p:pic>
      <p:sp>
        <p:nvSpPr>
          <p:cNvPr id="8" name="投影片編號版面配置區 1">
            <a:extLst>
              <a:ext uri="{FF2B5EF4-FFF2-40B4-BE49-F238E27FC236}">
                <a16:creationId xmlns:a16="http://schemas.microsoft.com/office/drawing/2014/main" id="{A2851B0D-A3BF-244F-ADEA-24B133C8A2E3}"/>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18</a:t>
            </a:fld>
            <a:endParaRPr lang="zh-TW" altLang="en-US" dirty="0"/>
          </a:p>
        </p:txBody>
      </p:sp>
    </p:spTree>
    <p:extLst>
      <p:ext uri="{BB962C8B-B14F-4D97-AF65-F5344CB8AC3E}">
        <p14:creationId xmlns:p14="http://schemas.microsoft.com/office/powerpoint/2010/main" val="10281808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Organ donation in Wan Fang Hospital </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775828345"/>
              </p:ext>
            </p:extLst>
          </p:nvPr>
        </p:nvGraphicFramePr>
        <p:xfrm>
          <a:off x="683568" y="1547589"/>
          <a:ext cx="7715200" cy="4257675"/>
        </p:xfrm>
        <a:graphic>
          <a:graphicData uri="http://schemas.openxmlformats.org/drawingml/2006/table">
            <a:tbl>
              <a:tblPr/>
              <a:tblGrid>
                <a:gridCol w="3212546">
                  <a:extLst>
                    <a:ext uri="{9D8B030D-6E8A-4147-A177-3AD203B41FA5}">
                      <a16:colId xmlns:a16="http://schemas.microsoft.com/office/drawing/2014/main" val="1455742603"/>
                    </a:ext>
                  </a:extLst>
                </a:gridCol>
                <a:gridCol w="3323214">
                  <a:extLst>
                    <a:ext uri="{9D8B030D-6E8A-4147-A177-3AD203B41FA5}">
                      <a16:colId xmlns:a16="http://schemas.microsoft.com/office/drawing/2014/main" val="2872823597"/>
                    </a:ext>
                  </a:extLst>
                </a:gridCol>
                <a:gridCol w="1179440">
                  <a:extLst>
                    <a:ext uri="{9D8B030D-6E8A-4147-A177-3AD203B41FA5}">
                      <a16:colId xmlns:a16="http://schemas.microsoft.com/office/drawing/2014/main" val="2352148248"/>
                    </a:ext>
                  </a:extLst>
                </a:gridCol>
              </a:tblGrid>
              <a:tr h="267477">
                <a:tc gridSpan="2">
                  <a:txBody>
                    <a:bodyPr/>
                    <a:lstStyle/>
                    <a:p>
                      <a:pPr algn="ctr" fontAlgn="ctr">
                        <a:spcAft>
                          <a:spcPts val="0"/>
                        </a:spcAft>
                      </a:pPr>
                      <a:r>
                        <a:rPr lang="en-US" altLang="zh-TW" sz="1800" b="1" kern="1200" dirty="0" smtClean="0">
                          <a:solidFill>
                            <a:srgbClr val="000000"/>
                          </a:solidFill>
                          <a:effectLst/>
                          <a:latin typeface="+mj-lt"/>
                          <a:ea typeface="標楷體" panose="03000509000000000000" pitchFamily="65" charset="-120"/>
                          <a:cs typeface="Arial" panose="020B0604020202020204" pitchFamily="34" charset="0"/>
                        </a:rPr>
                        <a:t>Organ donation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fontAlgn="ctr">
                        <a:spcAft>
                          <a:spcPts val="0"/>
                        </a:spcAft>
                      </a:pPr>
                      <a:r>
                        <a:rPr lang="en-US" altLang="zh-TW" sz="1800" b="1" kern="1200" dirty="0" smtClean="0">
                          <a:solidFill>
                            <a:srgbClr val="000000"/>
                          </a:solidFill>
                          <a:effectLst/>
                          <a:latin typeface="+mj-lt"/>
                          <a:ea typeface="標楷體" panose="03000509000000000000" pitchFamily="65" charset="-120"/>
                          <a:cs typeface="Arial" panose="020B0604020202020204" pitchFamily="34" charset="0"/>
                        </a:rPr>
                        <a:t>Number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048761"/>
                  </a:ext>
                </a:extLst>
              </a:tr>
              <a:tr h="267477">
                <a:tc gridSpan="2">
                  <a:txBody>
                    <a:bodyPr/>
                    <a:lstStyle/>
                    <a:p>
                      <a:pPr algn="l" fontAlgn="ctr">
                        <a:spcAft>
                          <a:spcPts val="0"/>
                        </a:spcAft>
                      </a:pPr>
                      <a:r>
                        <a:rPr lang="en-US" sz="1800" b="1" kern="1200" dirty="0">
                          <a:solidFill>
                            <a:srgbClr val="000000"/>
                          </a:solidFill>
                          <a:effectLst/>
                          <a:latin typeface="+mj-lt"/>
                          <a:ea typeface="標楷體" panose="03000509000000000000" pitchFamily="65" charset="-120"/>
                          <a:cs typeface="Times New Roman" panose="02020603050405020304" pitchFamily="18" charset="0"/>
                        </a:rPr>
                        <a:t> </a:t>
                      </a:r>
                      <a:r>
                        <a:rPr lang="en-US" sz="1800" b="1" kern="1200" dirty="0" smtClean="0">
                          <a:solidFill>
                            <a:srgbClr val="000000"/>
                          </a:solidFill>
                          <a:effectLst/>
                          <a:latin typeface="+mj-lt"/>
                          <a:ea typeface="標楷體" panose="03000509000000000000" pitchFamily="65" charset="-120"/>
                          <a:cs typeface="Times New Roman" panose="02020603050405020304" pitchFamily="18" charset="0"/>
                        </a:rPr>
                        <a:t>Organ donor (N)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5</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876771963"/>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a:t>
                      </a:r>
                      <a:r>
                        <a:rPr lang="en-US" sz="1800" kern="1200" dirty="0" smtClean="0">
                          <a:solidFill>
                            <a:srgbClr val="000000"/>
                          </a:solidFill>
                          <a:effectLst/>
                          <a:latin typeface="+mj-lt"/>
                          <a:ea typeface="標楷體" panose="03000509000000000000" pitchFamily="65" charset="-120"/>
                          <a:cs typeface="Times New Roman" panose="02020603050405020304" pitchFamily="18" charset="0"/>
                        </a:rPr>
                        <a:t>  Donation after brain</a:t>
                      </a:r>
                      <a:r>
                        <a:rPr lang="en-US" sz="1800" kern="1200" baseline="0" dirty="0" smtClean="0">
                          <a:solidFill>
                            <a:srgbClr val="000000"/>
                          </a:solidFill>
                          <a:effectLst/>
                          <a:latin typeface="+mj-lt"/>
                          <a:ea typeface="標楷體" panose="03000509000000000000" pitchFamily="65" charset="-120"/>
                          <a:cs typeface="Times New Roman" panose="02020603050405020304" pitchFamily="18" charset="0"/>
                        </a:rPr>
                        <a:t> death (DBD)</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167729"/>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a:t>
                      </a:r>
                      <a:r>
                        <a:rPr lang="en-US" sz="1800" kern="1200" dirty="0" smtClean="0">
                          <a:solidFill>
                            <a:srgbClr val="000000"/>
                          </a:solidFill>
                          <a:effectLst/>
                          <a:latin typeface="+mj-lt"/>
                          <a:ea typeface="標楷體" panose="03000509000000000000" pitchFamily="65" charset="-120"/>
                          <a:cs typeface="Times New Roman" panose="02020603050405020304" pitchFamily="18" charset="0"/>
                        </a:rPr>
                        <a:t>  Donation</a:t>
                      </a:r>
                      <a:r>
                        <a:rPr lang="en-US" sz="1800" kern="1200" baseline="0" dirty="0" smtClean="0">
                          <a:solidFill>
                            <a:srgbClr val="000000"/>
                          </a:solidFill>
                          <a:effectLst/>
                          <a:latin typeface="+mj-lt"/>
                          <a:ea typeface="標楷體" panose="03000509000000000000" pitchFamily="65" charset="-120"/>
                          <a:cs typeface="Times New Roman" panose="02020603050405020304" pitchFamily="18" charset="0"/>
                        </a:rPr>
                        <a:t> after circulatory death (DCD)</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37786474"/>
                  </a:ext>
                </a:extLst>
              </a:tr>
              <a:tr h="267477">
                <a:tc gridSpan="2">
                  <a:txBody>
                    <a:bodyPr/>
                    <a:lstStyle/>
                    <a:p>
                      <a:pPr algn="l" fontAlgn="b">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   </a:t>
                      </a:r>
                      <a:r>
                        <a:rPr lang="en-US" sz="1800" kern="1200" dirty="0" smtClean="0">
                          <a:solidFill>
                            <a:srgbClr val="000000"/>
                          </a:solidFill>
                          <a:effectLst/>
                          <a:latin typeface="+mj-lt"/>
                          <a:ea typeface="標楷體" panose="03000509000000000000" pitchFamily="65" charset="-120"/>
                          <a:cs typeface="Times New Roman" panose="02020603050405020304" pitchFamily="18" charset="0"/>
                        </a:rPr>
                        <a:t>  Donation after death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rgbClr val="F8CBAD"/>
                    </a:solidFill>
                  </a:tcPr>
                </a:tc>
                <a:tc hMerge="1">
                  <a:txBody>
                    <a:bodyPr/>
                    <a:lstStyle/>
                    <a:p>
                      <a:endParaRPr lang="zh-TW" altLang="en-US"/>
                    </a:p>
                  </a:txBody>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2</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2984406734"/>
                  </a:ext>
                </a:extLst>
              </a:tr>
              <a:tr h="267477">
                <a:tc rowSpan="10">
                  <a:txBody>
                    <a:bodyPr/>
                    <a:lstStyle/>
                    <a:p>
                      <a:pPr algn="ctr" fontAlgn="ctr">
                        <a:spcAft>
                          <a:spcPts val="0"/>
                        </a:spcAft>
                      </a:pPr>
                      <a:r>
                        <a:rPr lang="en-US" altLang="zh-TW" sz="1800" kern="1200" dirty="0" smtClean="0">
                          <a:solidFill>
                            <a:srgbClr val="000000"/>
                          </a:solidFill>
                          <a:effectLst/>
                          <a:latin typeface="+mj-lt"/>
                          <a:ea typeface="標楷體" panose="03000509000000000000" pitchFamily="65" charset="-120"/>
                          <a:cs typeface="Arial" panose="020B0604020202020204" pitchFamily="34" charset="0"/>
                        </a:rPr>
                        <a:t>Donated organ/tissue (N)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Heart</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76646274"/>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Lung</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31737982"/>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Liver</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3</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49770585"/>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Kidney</a:t>
                      </a:r>
                      <a:r>
                        <a:rPr lang="en-US" altLang="zh-TW" sz="1800" kern="100" baseline="0" dirty="0" smtClean="0">
                          <a:effectLst/>
                          <a:latin typeface="+mj-lt"/>
                          <a:ea typeface="標楷體" panose="03000509000000000000" pitchFamily="65" charset="-120"/>
                          <a:cs typeface="Arial" panose="020B0604020202020204" pitchFamily="34" charset="0"/>
                        </a:rPr>
                        <a:t> </a:t>
                      </a: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6</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72188787"/>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Pancreas</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98893468"/>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Intestine</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903128374"/>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Bone</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84702459"/>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Cornea</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89378643"/>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Skin</a:t>
                      </a:r>
                      <a:r>
                        <a:rPr lang="en-US" altLang="zh-TW" sz="1800" kern="100" baseline="0" dirty="0" smtClean="0">
                          <a:effectLst/>
                          <a:latin typeface="+mj-lt"/>
                          <a:ea typeface="標楷體" panose="03000509000000000000" pitchFamily="65" charset="-120"/>
                          <a:cs typeface="Arial" panose="020B0604020202020204" pitchFamily="34" charset="0"/>
                        </a:rPr>
                        <a:t>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1</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14280597"/>
                  </a:ext>
                </a:extLst>
              </a:tr>
              <a:tr h="267477">
                <a:tc vMerge="1">
                  <a:txBody>
                    <a:bodyPr/>
                    <a:lstStyle/>
                    <a:p>
                      <a:endParaRPr lang="zh-TW" altLang="en-US"/>
                    </a:p>
                  </a:txBody>
                  <a:tcPr/>
                </a:tc>
                <a:tc>
                  <a:txBody>
                    <a:bodyPr/>
                    <a:lstStyle/>
                    <a:p>
                      <a:pPr algn="l">
                        <a:spcAft>
                          <a:spcPts val="0"/>
                        </a:spcAft>
                      </a:pPr>
                      <a:r>
                        <a:rPr lang="en-US" altLang="zh-TW" sz="1800" kern="100" dirty="0" smtClean="0">
                          <a:effectLst/>
                          <a:latin typeface="+mj-lt"/>
                          <a:ea typeface="標楷體" panose="03000509000000000000" pitchFamily="65" charset="-120"/>
                          <a:cs typeface="Arial" panose="020B0604020202020204" pitchFamily="34" charset="0"/>
                        </a:rPr>
                        <a:t>Others (vessels, tendons, etc.)</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spcAft>
                          <a:spcPts val="0"/>
                        </a:spcAft>
                      </a:pPr>
                      <a:r>
                        <a:rPr lang="en-US" sz="1800" kern="1200" dirty="0">
                          <a:solidFill>
                            <a:srgbClr val="000000"/>
                          </a:solidFill>
                          <a:effectLst/>
                          <a:latin typeface="+mj-lt"/>
                          <a:ea typeface="標楷體" panose="03000509000000000000" pitchFamily="65" charset="-120"/>
                          <a:cs typeface="Times New Roman" panose="02020603050405020304" pitchFamily="18" charset="0"/>
                        </a:rPr>
                        <a:t>0</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46455621"/>
                  </a:ext>
                </a:extLst>
              </a:tr>
            </a:tbl>
          </a:graphicData>
        </a:graphic>
      </p:graphicFrame>
      <p:sp>
        <p:nvSpPr>
          <p:cNvPr id="4" name="投影片編號版面配置區 3"/>
          <p:cNvSpPr>
            <a:spLocks noGrp="1"/>
          </p:cNvSpPr>
          <p:nvPr>
            <p:ph type="sldNum" sz="quarter" idx="12"/>
          </p:nvPr>
        </p:nvSpPr>
        <p:spPr/>
        <p:txBody>
          <a:bodyPr/>
          <a:lstStyle/>
          <a:p>
            <a:fld id="{CBF0990F-49E1-4FEB-8995-5DD63E1EE8F6}" type="slidenum">
              <a:rPr lang="zh-TW" altLang="en-US" smtClean="0"/>
              <a:pPr/>
              <a:t>19</a:t>
            </a:fld>
            <a:endParaRPr lang="zh-TW" altLang="en-US" dirty="0"/>
          </a:p>
        </p:txBody>
      </p:sp>
      <p:sp>
        <p:nvSpPr>
          <p:cNvPr id="6" name="矩形 5"/>
          <p:cNvSpPr/>
          <p:nvPr/>
        </p:nvSpPr>
        <p:spPr>
          <a:xfrm>
            <a:off x="5356378" y="5949280"/>
            <a:ext cx="3176062" cy="369332"/>
          </a:xfrm>
          <a:prstGeom prst="rect">
            <a:avLst/>
          </a:prstGeom>
        </p:spPr>
        <p:txBody>
          <a:bodyPr wrap="none">
            <a:spAutoFit/>
          </a:bodyPr>
          <a:lstStyle/>
          <a:p>
            <a:pPr>
              <a:spcAft>
                <a:spcPts val="0"/>
              </a:spcAft>
            </a:pPr>
            <a:r>
              <a:rPr lang="en-US" altLang="zh-TW" kern="100" dirty="0" smtClean="0">
                <a:latin typeface="Calibri" panose="020F0502020204030204" pitchFamily="34" charset="0"/>
                <a:cs typeface="Times New Roman" panose="02020603050405020304" pitchFamily="18" charset="0"/>
              </a:rPr>
              <a:t>(Period: 2023.01.01-20230630)</a:t>
            </a:r>
            <a:endParaRPr lang="zh-TW" altLang="zh-TW"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7527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AF7AC78-B867-624E-993D-AB4BC28F56BA}"/>
              </a:ext>
            </a:extLst>
          </p:cNvPr>
          <p:cNvSpPr>
            <a:spLocks noGrp="1"/>
          </p:cNvSpPr>
          <p:nvPr>
            <p:ph type="sldNum" sz="quarter" idx="12"/>
          </p:nvPr>
        </p:nvSpPr>
        <p:spPr/>
        <p:txBody>
          <a:bodyPr/>
          <a:lstStyle/>
          <a:p>
            <a:fld id="{CBF0990F-49E1-4FEB-8995-5DD63E1EE8F6}" type="slidenum">
              <a:rPr lang="zh-TW" altLang="en-US" smtClean="0"/>
              <a:pPr/>
              <a:t>2</a:t>
            </a:fld>
            <a:endParaRPr lang="zh-TW" altLang="en-US" dirty="0"/>
          </a:p>
        </p:txBody>
      </p:sp>
      <p:pic>
        <p:nvPicPr>
          <p:cNvPr id="5" name="圖片 4">
            <a:extLst>
              <a:ext uri="{FF2B5EF4-FFF2-40B4-BE49-F238E27FC236}">
                <a16:creationId xmlns:a16="http://schemas.microsoft.com/office/drawing/2014/main" id="{25C9B9E1-2F6D-2A46-86F0-50FBAD1BFC49}"/>
              </a:ext>
            </a:extLst>
          </p:cNvPr>
          <p:cNvPicPr>
            <a:picLocks noChangeAspect="1"/>
          </p:cNvPicPr>
          <p:nvPr/>
        </p:nvPicPr>
        <p:blipFill>
          <a:blip r:embed="rId2"/>
          <a:stretch>
            <a:fillRect/>
          </a:stretch>
        </p:blipFill>
        <p:spPr>
          <a:xfrm>
            <a:off x="0" y="0"/>
            <a:ext cx="9153872" cy="6858000"/>
          </a:xfrm>
          <a:prstGeom prst="rect">
            <a:avLst/>
          </a:prstGeom>
          <a:ln>
            <a:solidFill>
              <a:schemeClr val="tx1"/>
            </a:solidFill>
          </a:ln>
        </p:spPr>
      </p:pic>
      <p:sp>
        <p:nvSpPr>
          <p:cNvPr id="3" name="矩形 2"/>
          <p:cNvSpPr/>
          <p:nvPr/>
        </p:nvSpPr>
        <p:spPr>
          <a:xfrm>
            <a:off x="2555776" y="2874640"/>
            <a:ext cx="3456384" cy="41034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smtClean="0">
                <a:solidFill>
                  <a:schemeClr val="tx1"/>
                </a:solidFill>
              </a:rPr>
              <a:t>   &gt; 5100 miles,            20 hr. 10 min. by flight   </a:t>
            </a:r>
            <a:endParaRPr lang="zh-TW" altLang="en-US" sz="1400" dirty="0">
              <a:solidFill>
                <a:schemeClr val="tx1"/>
              </a:solidFill>
            </a:endParaRPr>
          </a:p>
        </p:txBody>
      </p:sp>
      <p:pic>
        <p:nvPicPr>
          <p:cNvPr id="7" name="Picture 2" descr="21,924 幅飛機插畫檔、美工圖案、卡通及圖標- Getty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28" t="5267" r="51413" b="51118"/>
          <a:stretch/>
        </p:blipFill>
        <p:spPr bwMode="auto">
          <a:xfrm rot="16200000">
            <a:off x="3851919" y="2996952"/>
            <a:ext cx="216024"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9235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CBF0990F-49E1-4FEB-8995-5DD63E1EE8F6}" type="slidenum">
              <a:rPr lang="zh-TW" altLang="en-US" smtClean="0"/>
              <a:pPr/>
              <a:t>20</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813862569"/>
              </p:ext>
            </p:extLst>
          </p:nvPr>
        </p:nvGraphicFramePr>
        <p:xfrm>
          <a:off x="1115616" y="1706860"/>
          <a:ext cx="7056785" cy="4242420"/>
        </p:xfrm>
        <a:graphic>
          <a:graphicData uri="http://schemas.openxmlformats.org/drawingml/2006/table">
            <a:tbl>
              <a:tblPr firstRow="1" firstCol="1" bandRow="1"/>
              <a:tblGrid>
                <a:gridCol w="2915393">
                  <a:extLst>
                    <a:ext uri="{9D8B030D-6E8A-4147-A177-3AD203B41FA5}">
                      <a16:colId xmlns:a16="http://schemas.microsoft.com/office/drawing/2014/main" val="3179362451"/>
                    </a:ext>
                  </a:extLst>
                </a:gridCol>
                <a:gridCol w="2915393">
                  <a:extLst>
                    <a:ext uri="{9D8B030D-6E8A-4147-A177-3AD203B41FA5}">
                      <a16:colId xmlns:a16="http://schemas.microsoft.com/office/drawing/2014/main" val="3499534837"/>
                    </a:ext>
                  </a:extLst>
                </a:gridCol>
                <a:gridCol w="1225999">
                  <a:extLst>
                    <a:ext uri="{9D8B030D-6E8A-4147-A177-3AD203B41FA5}">
                      <a16:colId xmlns:a16="http://schemas.microsoft.com/office/drawing/2014/main" val="74481869"/>
                    </a:ext>
                  </a:extLst>
                </a:gridCol>
              </a:tblGrid>
              <a:tr h="434897">
                <a:tc rowSpan="2" gridSpan="2">
                  <a:txBody>
                    <a:bodyPr/>
                    <a:lstStyle/>
                    <a:p>
                      <a:pPr algn="ctr" fontAlgn="ctr">
                        <a:spcAft>
                          <a:spcPts val="0"/>
                        </a:spcAft>
                      </a:pPr>
                      <a:r>
                        <a:rPr lang="en-US" altLang="zh-TW" sz="1800" b="1" kern="1200" dirty="0" smtClean="0">
                          <a:solidFill>
                            <a:srgbClr val="000000"/>
                          </a:solidFill>
                          <a:effectLst/>
                          <a:latin typeface="+mj-lt"/>
                          <a:ea typeface="標楷體" panose="03000509000000000000" pitchFamily="65" charset="-120"/>
                          <a:cs typeface="Arial" panose="020B0604020202020204" pitchFamily="34" charset="0"/>
                        </a:rPr>
                        <a:t>Organ </a:t>
                      </a:r>
                      <a:r>
                        <a:rPr lang="en-US" altLang="zh-TW" sz="1800" b="1" kern="1200" dirty="0" smtClean="0">
                          <a:solidFill>
                            <a:srgbClr val="000000"/>
                          </a:solidFill>
                          <a:effectLst/>
                          <a:latin typeface="+mj-lt"/>
                          <a:ea typeface="標楷體" panose="03000509000000000000" pitchFamily="65" charset="-120"/>
                          <a:cs typeface="Arial" panose="020B0604020202020204" pitchFamily="34" charset="0"/>
                        </a:rPr>
                        <a:t>transplantation</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tc rowSpan="2" hMerge="1">
                  <a:txBody>
                    <a:bodyPr/>
                    <a:lstStyle/>
                    <a:p>
                      <a:endParaRPr lang="zh-TW" altLang="en-US"/>
                    </a:p>
                  </a:txBody>
                  <a:tcPr/>
                </a:tc>
                <a:tc>
                  <a:txBody>
                    <a:bodyPr/>
                    <a:lstStyle/>
                    <a:p>
                      <a:pPr algn="ctr" fontAlgn="ctr">
                        <a:spcAft>
                          <a:spcPts val="0"/>
                        </a:spcAft>
                      </a:pPr>
                      <a:r>
                        <a:rPr lang="en-US" altLang="zh-TW" sz="1800" b="1" kern="1200" dirty="0" smtClean="0">
                          <a:solidFill>
                            <a:srgbClr val="000000"/>
                          </a:solidFill>
                          <a:effectLst/>
                          <a:latin typeface="+mj-lt"/>
                          <a:ea typeface="標楷體" panose="03000509000000000000" pitchFamily="65" charset="-120"/>
                          <a:cs typeface="Arial" panose="020B0604020202020204" pitchFamily="34" charset="0"/>
                        </a:rPr>
                        <a:t>Number </a:t>
                      </a:r>
                      <a:endParaRPr lang="zh-TW" sz="1800" kern="100" dirty="0">
                        <a:effectLst/>
                        <a:latin typeface="+mj-lt"/>
                        <a:ea typeface="新細明體" panose="02020500000000000000" pitchFamily="18" charset="-120"/>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13262456"/>
                  </a:ext>
                </a:extLst>
              </a:tr>
              <a:tr h="434897">
                <a:tc gridSpan="2" vMerge="1">
                  <a:txBody>
                    <a:bodyPr/>
                    <a:lstStyle/>
                    <a:p>
                      <a:pPr algn="ctr">
                        <a:spcAft>
                          <a:spcPts val="0"/>
                        </a:spcAft>
                      </a:pPr>
                      <a:endParaRPr lang="zh-TW" sz="20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tc hMerge="1" vMerge="1">
                  <a:txBody>
                    <a:bodyPr/>
                    <a:lstStyle/>
                    <a:p>
                      <a:endParaRPr lang="zh-TW" altLang="en-US"/>
                    </a:p>
                  </a:txBody>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35</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11767298"/>
                  </a:ext>
                </a:extLst>
              </a:tr>
              <a:tr h="328347">
                <a:tc rowSpan="6">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Deceased donor </a:t>
                      </a:r>
                    </a:p>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organ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Heart</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a:effectLst/>
                          <a:latin typeface="+mn-lt"/>
                          <a:ea typeface="標楷體" panose="03000509000000000000" pitchFamily="65" charset="-120"/>
                          <a:cs typeface="Times New Roman" panose="02020603050405020304" pitchFamily="18" charset="0"/>
                        </a:rPr>
                        <a:t>2</a:t>
                      </a:r>
                      <a:endParaRPr lang="zh-TW" sz="1800" kern="10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399833667"/>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Lung</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a:effectLst/>
                          <a:latin typeface="+mn-lt"/>
                          <a:ea typeface="標楷體" panose="03000509000000000000" pitchFamily="65" charset="-120"/>
                          <a:cs typeface="Times New Roman" panose="02020603050405020304" pitchFamily="18" charset="0"/>
                        </a:rPr>
                        <a:t>0</a:t>
                      </a:r>
                      <a:endParaRPr lang="zh-TW" sz="1800" kern="10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66079523"/>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Liver</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a:effectLst/>
                          <a:latin typeface="+mn-lt"/>
                          <a:ea typeface="標楷體" panose="03000509000000000000" pitchFamily="65" charset="-120"/>
                          <a:cs typeface="Times New Roman" panose="02020603050405020304" pitchFamily="18" charset="0"/>
                        </a:rPr>
                        <a:t>4</a:t>
                      </a:r>
                      <a:endParaRPr lang="zh-TW" sz="1800" kern="10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34623062"/>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Kidney</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5</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23544445"/>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Cornea</a:t>
                      </a:r>
                      <a:r>
                        <a:rPr lang="en-US" altLang="zh-TW" sz="1800" kern="0" baseline="0" dirty="0" smtClean="0">
                          <a:effectLst/>
                          <a:latin typeface="+mn-lt"/>
                          <a:ea typeface="標楷體" panose="03000509000000000000" pitchFamily="65" charset="-120"/>
                          <a:cs typeface="Times New Roman" panose="02020603050405020304" pitchFamily="18" charset="0"/>
                        </a:rPr>
                        <a:t> (domestic)</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800" kern="0">
                          <a:effectLst/>
                          <a:latin typeface="+mn-lt"/>
                          <a:ea typeface="標楷體" panose="03000509000000000000" pitchFamily="65" charset="-120"/>
                          <a:cs typeface="Times New Roman" panose="02020603050405020304" pitchFamily="18" charset="0"/>
                        </a:rPr>
                        <a:t>14</a:t>
                      </a:r>
                      <a:endParaRPr lang="zh-TW" sz="1800" kern="10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09623418"/>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Cornea</a:t>
                      </a:r>
                      <a:r>
                        <a:rPr lang="en-US" altLang="zh-TW" sz="1800" kern="0" baseline="0" dirty="0" smtClean="0">
                          <a:effectLst/>
                          <a:latin typeface="+mn-lt"/>
                          <a:ea typeface="標楷體" panose="03000509000000000000" pitchFamily="65" charset="-120"/>
                          <a:cs typeface="Times New Roman" panose="02020603050405020304" pitchFamily="18" charset="0"/>
                        </a:rPr>
                        <a:t> (foreign)</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7</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2260581480"/>
                  </a:ext>
                </a:extLst>
              </a:tr>
              <a:tr h="434897">
                <a:tc rowSpan="2">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Living donor </a:t>
                      </a:r>
                    </a:p>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organ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Liver</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3</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2273188299"/>
                  </a:ext>
                </a:extLst>
              </a:tr>
              <a:tr h="434897">
                <a:tc vMerge="1">
                  <a:txBody>
                    <a:bodyPr/>
                    <a:lstStyle/>
                    <a:p>
                      <a:endParaRPr lang="zh-TW" altLang="en-US"/>
                    </a:p>
                  </a:txBody>
                  <a:tcPr/>
                </a:tc>
                <a:tc>
                  <a:txBody>
                    <a:bodyPr/>
                    <a:lstStyle/>
                    <a:p>
                      <a:pPr algn="ctr">
                        <a:spcAft>
                          <a:spcPts val="0"/>
                        </a:spcAft>
                      </a:pPr>
                      <a:r>
                        <a:rPr lang="en-US" altLang="zh-TW" sz="1800" kern="0" dirty="0" smtClean="0">
                          <a:effectLst/>
                          <a:latin typeface="+mn-lt"/>
                          <a:ea typeface="標楷體" panose="03000509000000000000" pitchFamily="65" charset="-120"/>
                          <a:cs typeface="Times New Roman" panose="02020603050405020304" pitchFamily="18" charset="0"/>
                        </a:rPr>
                        <a:t>Kidney</a:t>
                      </a:r>
                      <a:r>
                        <a:rPr lang="en-US" altLang="zh-TW" sz="1800" kern="0" baseline="0" dirty="0" smtClean="0">
                          <a:effectLst/>
                          <a:latin typeface="+mn-lt"/>
                          <a:ea typeface="標楷體" panose="03000509000000000000" pitchFamily="65" charset="-120"/>
                          <a:cs typeface="Times New Roman" panose="02020603050405020304" pitchFamily="18" charset="0"/>
                        </a:rPr>
                        <a:t> transplantation </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a:spcAft>
                          <a:spcPts val="0"/>
                        </a:spcAft>
                      </a:pPr>
                      <a:r>
                        <a:rPr lang="en-US" sz="1800" kern="0" dirty="0">
                          <a:effectLst/>
                          <a:latin typeface="+mn-lt"/>
                          <a:ea typeface="標楷體" panose="03000509000000000000" pitchFamily="65" charset="-120"/>
                          <a:cs typeface="Times New Roman" panose="02020603050405020304" pitchFamily="18" charset="0"/>
                        </a:rPr>
                        <a:t>0</a:t>
                      </a:r>
                      <a:endParaRPr lang="zh-TW" sz="1800" kern="100" dirty="0">
                        <a:effectLst/>
                        <a:latin typeface="+mn-lt"/>
                        <a:ea typeface="新細明體" panose="02020500000000000000" pitchFamily="18"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4250637457"/>
                  </a:ext>
                </a:extLst>
              </a:tr>
            </a:tbl>
          </a:graphicData>
        </a:graphic>
      </p:graphicFrame>
      <p:sp>
        <p:nvSpPr>
          <p:cNvPr id="6" name="標題 1"/>
          <p:cNvSpPr>
            <a:spLocks noGrp="1"/>
          </p:cNvSpPr>
          <p:nvPr>
            <p:ph type="title"/>
          </p:nvPr>
        </p:nvSpPr>
        <p:spPr>
          <a:xfrm>
            <a:off x="395536" y="274638"/>
            <a:ext cx="8507288" cy="1143000"/>
          </a:xfrm>
        </p:spPr>
        <p:txBody>
          <a:bodyPr>
            <a:noAutofit/>
          </a:bodyPr>
          <a:lstStyle/>
          <a:p>
            <a:r>
              <a:rPr lang="en-US" altLang="zh-TW" dirty="0" smtClean="0"/>
              <a:t>Organ transplantation in Wan Fang Hospital </a:t>
            </a:r>
            <a:endParaRPr lang="zh-TW" altLang="en-US" dirty="0"/>
          </a:p>
        </p:txBody>
      </p:sp>
      <p:sp>
        <p:nvSpPr>
          <p:cNvPr id="7" name="矩形 6"/>
          <p:cNvSpPr/>
          <p:nvPr/>
        </p:nvSpPr>
        <p:spPr>
          <a:xfrm>
            <a:off x="5212362" y="6011996"/>
            <a:ext cx="3176062" cy="369332"/>
          </a:xfrm>
          <a:prstGeom prst="rect">
            <a:avLst/>
          </a:prstGeom>
        </p:spPr>
        <p:txBody>
          <a:bodyPr wrap="none">
            <a:spAutoFit/>
          </a:bodyPr>
          <a:lstStyle/>
          <a:p>
            <a:pPr>
              <a:spcAft>
                <a:spcPts val="0"/>
              </a:spcAft>
            </a:pPr>
            <a:r>
              <a:rPr lang="en-US" altLang="zh-TW" kern="100" dirty="0" smtClean="0">
                <a:latin typeface="Calibri" panose="020F0502020204030204" pitchFamily="34" charset="0"/>
                <a:cs typeface="Times New Roman" panose="02020603050405020304" pitchFamily="18" charset="0"/>
              </a:rPr>
              <a:t>(Period: 2023.01.01-20230630)</a:t>
            </a:r>
            <a:endParaRPr lang="zh-TW" altLang="zh-TW"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935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04664"/>
            <a:ext cx="7886700" cy="768395"/>
          </a:xfrm>
        </p:spPr>
        <p:txBody>
          <a:bodyPr>
            <a:normAutofit/>
          </a:bodyPr>
          <a:lstStyle/>
          <a:p>
            <a:r>
              <a:rPr lang="en-US" altLang="zh-TW" sz="3200" dirty="0"/>
              <a:t>Milestone in organ transplantation </a:t>
            </a:r>
            <a:endParaRPr lang="zh-TW" altLang="en-US" sz="3200" dirty="0"/>
          </a:p>
        </p:txBody>
      </p:sp>
      <p:sp>
        <p:nvSpPr>
          <p:cNvPr id="3" name="內容版面配置區 2"/>
          <p:cNvSpPr>
            <a:spLocks noGrp="1"/>
          </p:cNvSpPr>
          <p:nvPr>
            <p:ph idx="1"/>
          </p:nvPr>
        </p:nvSpPr>
        <p:spPr>
          <a:xfrm>
            <a:off x="477251" y="1614620"/>
            <a:ext cx="8076200" cy="4174636"/>
          </a:xfrm>
        </p:spPr>
        <p:txBody>
          <a:bodyPr>
            <a:normAutofit/>
          </a:bodyPr>
          <a:lstStyle/>
          <a:p>
            <a:pPr>
              <a:lnSpc>
                <a:spcPct val="150000"/>
              </a:lnSpc>
            </a:pPr>
            <a:r>
              <a:rPr lang="en-US" altLang="zh-TW" sz="2200" dirty="0">
                <a:ea typeface="Microsoft YaHei" panose="020B0503020204020204" pitchFamily="34" charset="-122"/>
              </a:rPr>
              <a:t>2021-09-24	First donation after circulatory death</a:t>
            </a:r>
            <a:r>
              <a:rPr lang="zh-TW" altLang="en-US" sz="2200" dirty="0">
                <a:ea typeface="Microsoft YaHei" panose="020B0503020204020204" pitchFamily="34" charset="-122"/>
              </a:rPr>
              <a:t> </a:t>
            </a:r>
            <a:endParaRPr lang="en-US" altLang="zh-TW" sz="2200" dirty="0">
              <a:ea typeface="Microsoft YaHei" panose="020B0503020204020204" pitchFamily="34" charset="-122"/>
            </a:endParaRPr>
          </a:p>
          <a:p>
            <a:pPr>
              <a:lnSpc>
                <a:spcPct val="150000"/>
              </a:lnSpc>
            </a:pPr>
            <a:r>
              <a:rPr lang="en-US" altLang="zh-TW" sz="2200" dirty="0">
                <a:ea typeface="Microsoft YaHei" panose="020B0503020204020204" pitchFamily="34" charset="-122"/>
              </a:rPr>
              <a:t>2021-11-09	First live donor kidney transplantation </a:t>
            </a:r>
          </a:p>
          <a:p>
            <a:pPr>
              <a:lnSpc>
                <a:spcPct val="150000"/>
              </a:lnSpc>
            </a:pPr>
            <a:r>
              <a:rPr lang="en-US" altLang="zh-TW" sz="2200" dirty="0">
                <a:ea typeface="Microsoft YaHei" panose="020B0503020204020204" pitchFamily="34" charset="-122"/>
              </a:rPr>
              <a:t>2021-12-19	First deceased donor liver transplantation </a:t>
            </a:r>
          </a:p>
          <a:p>
            <a:pPr>
              <a:lnSpc>
                <a:spcPct val="150000"/>
              </a:lnSpc>
            </a:pPr>
            <a:r>
              <a:rPr lang="en-US" altLang="zh-TW" sz="2200" dirty="0">
                <a:ea typeface="Microsoft YaHei" panose="020B0503020204020204" pitchFamily="34" charset="-122"/>
              </a:rPr>
              <a:t>2022-07-24	First heart transplantation </a:t>
            </a:r>
          </a:p>
          <a:p>
            <a:pPr>
              <a:lnSpc>
                <a:spcPct val="150000"/>
              </a:lnSpc>
            </a:pPr>
            <a:r>
              <a:rPr lang="en-US" altLang="zh-TW" sz="2200" dirty="0">
                <a:ea typeface="Microsoft YaHei" panose="020B0503020204020204" pitchFamily="34" charset="-122"/>
              </a:rPr>
              <a:t>2022-08-23	First live donor liver transplantation </a:t>
            </a:r>
          </a:p>
          <a:p>
            <a:pPr>
              <a:lnSpc>
                <a:spcPct val="150000"/>
              </a:lnSpc>
            </a:pPr>
            <a:r>
              <a:rPr lang="en-US" altLang="zh-TW" sz="2200" dirty="0">
                <a:ea typeface="Microsoft YaHei" panose="020B0503020204020204" pitchFamily="34" charset="-122"/>
              </a:rPr>
              <a:t>2022-11-08	First ABO-incompatible kidney transplantation</a:t>
            </a:r>
          </a:p>
          <a:p>
            <a:pPr>
              <a:lnSpc>
                <a:spcPct val="150000"/>
              </a:lnSpc>
            </a:pPr>
            <a:r>
              <a:rPr lang="en-US" altLang="zh-TW" sz="2200" dirty="0">
                <a:ea typeface="Microsoft YaHei" panose="020B0503020204020204" pitchFamily="34" charset="-122"/>
              </a:rPr>
              <a:t>2021-2022	</a:t>
            </a:r>
            <a:r>
              <a:rPr lang="en-US" altLang="zh-TW" sz="2200" dirty="0" smtClean="0">
                <a:ea typeface="Microsoft YaHei" panose="020B0503020204020204" pitchFamily="34" charset="-122"/>
              </a:rPr>
              <a:t>DDLT(6</a:t>
            </a:r>
            <a:r>
              <a:rPr lang="en-US" altLang="zh-TW" sz="2200" dirty="0">
                <a:ea typeface="Microsoft YaHei" panose="020B0503020204020204" pitchFamily="34" charset="-122"/>
              </a:rPr>
              <a:t>), </a:t>
            </a:r>
            <a:r>
              <a:rPr lang="en-US" altLang="zh-TW" sz="2200" dirty="0" smtClean="0">
                <a:ea typeface="Microsoft YaHei" panose="020B0503020204020204" pitchFamily="34" charset="-122"/>
              </a:rPr>
              <a:t>LDLT(5), DDKT(46), </a:t>
            </a:r>
            <a:r>
              <a:rPr lang="en-US" altLang="zh-TW" sz="2200" dirty="0">
                <a:ea typeface="Microsoft YaHei" panose="020B0503020204020204" pitchFamily="34" charset="-122"/>
              </a:rPr>
              <a:t>LDKT(7), HT (2)</a:t>
            </a:r>
            <a:r>
              <a:rPr lang="zh-TW" altLang="en-US" sz="2200" dirty="0">
                <a:ea typeface="Microsoft YaHei" panose="020B0503020204020204" pitchFamily="34" charset="-122"/>
              </a:rPr>
              <a:t> </a:t>
            </a:r>
            <a:endParaRPr lang="en-US" altLang="zh-TW" sz="2200" dirty="0">
              <a:ea typeface="Microsoft YaHei" panose="020B0503020204020204" pitchFamily="34" charset="-122"/>
            </a:endParaRPr>
          </a:p>
          <a:p>
            <a:pPr>
              <a:lnSpc>
                <a:spcPct val="150000"/>
              </a:lnSpc>
            </a:pPr>
            <a:endParaRPr lang="en-US" altLang="zh-TW" sz="2177" dirty="0">
              <a:ea typeface="Microsoft YaHei" panose="020B0503020204020204" pitchFamily="34" charset="-122"/>
            </a:endParaRPr>
          </a:p>
          <a:p>
            <a:pPr>
              <a:lnSpc>
                <a:spcPct val="150000"/>
              </a:lnSpc>
            </a:pPr>
            <a:endParaRPr lang="en-US" altLang="zh-TW" sz="1905" dirty="0">
              <a:ea typeface="Microsoft YaHei" panose="020B0503020204020204" pitchFamily="34" charset="-122"/>
            </a:endParaRPr>
          </a:p>
          <a:p>
            <a:pPr>
              <a:lnSpc>
                <a:spcPct val="150000"/>
              </a:lnSpc>
            </a:pPr>
            <a:endParaRPr lang="en-US" altLang="zh-TW" sz="1905" dirty="0">
              <a:ea typeface="Microsoft YaHei" panose="020B0503020204020204" pitchFamily="34" charset="-122"/>
            </a:endParaRPr>
          </a:p>
          <a:p>
            <a:pPr>
              <a:lnSpc>
                <a:spcPct val="150000"/>
              </a:lnSpc>
            </a:pPr>
            <a:endParaRPr lang="zh-TW" altLang="en-US" sz="1905" dirty="0">
              <a:ea typeface="Microsoft YaHei" panose="020B0503020204020204" pitchFamily="34" charset="-122"/>
            </a:endParaRPr>
          </a:p>
        </p:txBody>
      </p:sp>
      <p:pic>
        <p:nvPicPr>
          <p:cNvPr id="5" name="圖片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7838" y1="77835" x2="37838" y2="77835"/>
                        <a14:foregroundMark x1="37066" y1="80928" x2="37066" y2="80928"/>
                        <a14:foregroundMark x1="35521" y1="84021" x2="35521" y2="84021"/>
                        <a14:backgroundMark x1="55212" y1="82474" x2="55212" y2="82474"/>
                        <a14:backgroundMark x1="57529" y1="84021" x2="58301" y2="84021"/>
                        <a14:backgroundMark x1="59846" y1="81443" x2="59846" y2="81443"/>
                        <a14:backgroundMark x1="61390" y1="76804" x2="61390" y2="76804"/>
                        <a14:backgroundMark x1="61004" y1="75258" x2="61004" y2="75258"/>
                        <a14:backgroundMark x1="20077" y1="55155" x2="20077" y2="55155"/>
                        <a14:backgroundMark x1="20463" y1="52062" x2="20463" y2="52062"/>
                        <a14:backgroundMark x1="18147" y1="45361" x2="18147" y2="45361"/>
                        <a14:backgroundMark x1="67954" y1="57216" x2="67954" y2="57216"/>
                        <a14:backgroundMark x1="41699" y1="79897" x2="41699" y2="79897"/>
                        <a14:backgroundMark x1="35907" y1="73196" x2="35907" y2="72680"/>
                        <a14:backgroundMark x1="36293" y1="78866" x2="36293" y2="78866"/>
                      </a14:backgroundRemoval>
                    </a14:imgEffect>
                  </a14:imgLayer>
                </a14:imgProps>
              </a:ext>
            </a:extLst>
          </a:blip>
          <a:stretch>
            <a:fillRect/>
          </a:stretch>
        </p:blipFill>
        <p:spPr>
          <a:xfrm>
            <a:off x="7649617" y="1681387"/>
            <a:ext cx="590376" cy="523477"/>
          </a:xfrm>
          <a:prstGeom prst="rect">
            <a:avLst/>
          </a:prstGeom>
        </p:spPr>
      </p:pic>
      <p:pic>
        <p:nvPicPr>
          <p:cNvPr id="6" name="圖片 5"/>
          <p:cNvPicPr>
            <a:picLocks noChangeAspect="1"/>
          </p:cNvPicPr>
          <p:nvPr/>
        </p:nvPicPr>
        <p:blipFill rotWithShape="1">
          <a:blip r:embed="rId4">
            <a:extLst>
              <a:ext uri="{BEBA8EAE-BF5A-486C-A8C5-ECC9F3942E4B}">
                <a14:imgProps xmlns:a14="http://schemas.microsoft.com/office/drawing/2010/main">
                  <a14:imgLayer r:embed="rId5">
                    <a14:imgEffect>
                      <a14:backgroundRemoval t="5634" b="100000" l="43478" r="100000"/>
                    </a14:imgEffect>
                  </a14:imgLayer>
                </a14:imgProps>
              </a:ext>
            </a:extLst>
          </a:blip>
          <a:srcRect l="1" t="-1" r="-47836" b="-21063"/>
          <a:stretch/>
        </p:blipFill>
        <p:spPr>
          <a:xfrm>
            <a:off x="7398886" y="2238988"/>
            <a:ext cx="1109416" cy="829972"/>
          </a:xfrm>
          <a:prstGeom prst="rect">
            <a:avLst/>
          </a:prstGeom>
        </p:spPr>
      </p:pic>
      <p:pic>
        <p:nvPicPr>
          <p:cNvPr id="10" name="圖片 9"/>
          <p:cNvPicPr>
            <a:picLocks noChangeAspect="1"/>
          </p:cNvPicPr>
          <p:nvPr/>
        </p:nvPicPr>
        <p:blipFill rotWithShape="1">
          <a:blip r:embed="rId6">
            <a:extLst>
              <a:ext uri="{BEBA8EAE-BF5A-486C-A8C5-ECC9F3942E4B}">
                <a14:imgProps xmlns:a14="http://schemas.microsoft.com/office/drawing/2010/main">
                  <a14:imgLayer r:embed="rId7">
                    <a14:imgEffect>
                      <a14:backgroundRemoval t="0" b="80000" l="1887" r="100000"/>
                    </a14:imgEffect>
                  </a14:imgLayer>
                </a14:imgProps>
              </a:ext>
            </a:extLst>
          </a:blip>
          <a:srcRect b="21042"/>
          <a:stretch/>
        </p:blipFill>
        <p:spPr>
          <a:xfrm>
            <a:off x="7792004" y="3271437"/>
            <a:ext cx="399195" cy="517603"/>
          </a:xfrm>
          <a:prstGeom prst="rect">
            <a:avLst/>
          </a:prstGeom>
        </p:spPr>
      </p:pic>
      <p:pic>
        <p:nvPicPr>
          <p:cNvPr id="11" name="圖片 10"/>
          <p:cNvPicPr>
            <a:picLocks noChangeAspect="1"/>
          </p:cNvPicPr>
          <p:nvPr/>
        </p:nvPicPr>
        <p:blipFill rotWithShape="1">
          <a:blip r:embed="rId8">
            <a:extLst>
              <a:ext uri="{BEBA8EAE-BF5A-486C-A8C5-ECC9F3942E4B}">
                <a14:imgProps xmlns:a14="http://schemas.microsoft.com/office/drawing/2010/main">
                  <a14:imgLayer r:embed="rId5">
                    <a14:imgEffect>
                      <a14:backgroundRemoval t="5634" b="100000" l="0" r="69022"/>
                    </a14:imgEffect>
                  </a14:imgLayer>
                </a14:imgProps>
              </a:ext>
            </a:extLst>
          </a:blip>
          <a:srcRect b="21662"/>
          <a:stretch/>
        </p:blipFill>
        <p:spPr>
          <a:xfrm>
            <a:off x="7784171" y="4494947"/>
            <a:ext cx="724131" cy="518229"/>
          </a:xfrm>
          <a:prstGeom prst="rect">
            <a:avLst/>
          </a:prstGeom>
        </p:spPr>
      </p:pic>
      <p:pic>
        <p:nvPicPr>
          <p:cNvPr id="1028" name="Picture 4" descr="Liver Transplantation | SpringerLink"/>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8129" b="100000" l="0" r="51679"/>
                    </a14:imgEffect>
                    <a14:imgEffect>
                      <a14:colorTemperature colorTemp="6865"/>
                    </a14:imgEffect>
                    <a14:imgEffect>
                      <a14:saturation sat="400000"/>
                    </a14:imgEffect>
                  </a14:imgLayer>
                </a14:imgProps>
              </a:ext>
              <a:ext uri="{28A0092B-C50C-407E-A947-70E740481C1C}">
                <a14:useLocalDpi xmlns:a14="http://schemas.microsoft.com/office/drawing/2010/main" val="0"/>
              </a:ext>
            </a:extLst>
          </a:blip>
          <a:srcRect t="17984" r="48387"/>
          <a:stretch/>
        </p:blipFill>
        <p:spPr bwMode="auto">
          <a:xfrm>
            <a:off x="7821654" y="3867281"/>
            <a:ext cx="353381" cy="497823"/>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11">
            <a:extLst>
              <a:ext uri="{BEBA8EAE-BF5A-486C-A8C5-ECC9F3942E4B}">
                <a14:imgProps xmlns:a14="http://schemas.microsoft.com/office/drawing/2010/main">
                  <a14:imgLayer r:embed="rId12">
                    <a14:imgEffect>
                      <a14:backgroundRemoval t="0" b="100000" l="0" r="99658"/>
                    </a14:imgEffect>
                    <a14:imgEffect>
                      <a14:saturation sat="400000"/>
                    </a14:imgEffect>
                  </a14:imgLayer>
                </a14:imgProps>
              </a:ext>
            </a:extLst>
          </a:blip>
          <a:stretch>
            <a:fillRect/>
          </a:stretch>
        </p:blipFill>
        <p:spPr>
          <a:xfrm>
            <a:off x="7649924" y="2771498"/>
            <a:ext cx="732147" cy="513486"/>
          </a:xfrm>
          <a:prstGeom prst="rect">
            <a:avLst/>
          </a:prstGeom>
        </p:spPr>
      </p:pic>
      <p:pic>
        <p:nvPicPr>
          <p:cNvPr id="2050" name="Picture 2" descr="Pay-It-Forward Program | Transplant | Loyola Medicin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28384" y="116632"/>
            <a:ext cx="981253" cy="9812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投影片編號版面配置區 1">
            <a:extLst>
              <a:ext uri="{FF2B5EF4-FFF2-40B4-BE49-F238E27FC236}">
                <a16:creationId xmlns:a16="http://schemas.microsoft.com/office/drawing/2014/main" id="{D2CBD569-F782-B240-BF97-6E4268D69747}"/>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21</a:t>
            </a:fld>
            <a:endParaRPr lang="zh-TW" altLang="en-US" dirty="0"/>
          </a:p>
        </p:txBody>
      </p:sp>
    </p:spTree>
    <p:extLst>
      <p:ext uri="{BB962C8B-B14F-4D97-AF65-F5344CB8AC3E}">
        <p14:creationId xmlns:p14="http://schemas.microsoft.com/office/powerpoint/2010/main" val="19194008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latin typeface="+mn-lt"/>
              </a:rPr>
              <a:t>Human</a:t>
            </a:r>
            <a:r>
              <a:rPr kumimoji="1" lang="zh-TW" altLang="en-US" dirty="0">
                <a:latin typeface="+mn-lt"/>
              </a:rPr>
              <a:t> </a:t>
            </a:r>
            <a:r>
              <a:rPr kumimoji="1" lang="en-US" altLang="zh-TW" dirty="0">
                <a:latin typeface="+mn-lt"/>
              </a:rPr>
              <a:t>Organ</a:t>
            </a:r>
            <a:r>
              <a:rPr kumimoji="1" lang="zh-TW" altLang="en-US" dirty="0">
                <a:latin typeface="+mn-lt"/>
              </a:rPr>
              <a:t> </a:t>
            </a:r>
            <a:r>
              <a:rPr kumimoji="1" lang="en-US" altLang="zh-TW" dirty="0">
                <a:latin typeface="+mn-lt"/>
              </a:rPr>
              <a:t>Transplantation</a:t>
            </a:r>
            <a:r>
              <a:rPr kumimoji="1" lang="zh-TW" altLang="en-US" dirty="0">
                <a:latin typeface="+mn-lt"/>
              </a:rPr>
              <a:t> </a:t>
            </a:r>
            <a:r>
              <a:rPr kumimoji="1" lang="en-US" altLang="zh-TW" dirty="0">
                <a:latin typeface="+mn-lt"/>
              </a:rPr>
              <a:t>Act</a:t>
            </a:r>
            <a:endParaRPr kumimoji="1" lang="zh-TW" altLang="en-US" dirty="0">
              <a:latin typeface="+mn-lt"/>
            </a:endParaRPr>
          </a:p>
        </p:txBody>
      </p:sp>
      <p:sp>
        <p:nvSpPr>
          <p:cNvPr id="3" name="內容版面配置區 2"/>
          <p:cNvSpPr>
            <a:spLocks noGrp="1"/>
          </p:cNvSpPr>
          <p:nvPr>
            <p:ph idx="1"/>
          </p:nvPr>
        </p:nvSpPr>
        <p:spPr>
          <a:xfrm>
            <a:off x="518864" y="1473095"/>
            <a:ext cx="8229600" cy="4836225"/>
          </a:xfrm>
        </p:spPr>
        <p:txBody>
          <a:bodyPr>
            <a:noAutofit/>
          </a:bodyPr>
          <a:lstStyle/>
          <a:p>
            <a:r>
              <a:rPr lang="en-US" altLang="zh-TW" dirty="0">
                <a:latin typeface="+mn-lt"/>
              </a:rPr>
              <a:t>Promulgated in June</a:t>
            </a:r>
            <a:r>
              <a:rPr lang="zh-TW" altLang="en-US" dirty="0">
                <a:latin typeface="+mn-lt"/>
              </a:rPr>
              <a:t> </a:t>
            </a:r>
            <a:r>
              <a:rPr lang="en-US" altLang="zh-TW" dirty="0">
                <a:latin typeface="+mn-lt"/>
              </a:rPr>
              <a:t>19</a:t>
            </a:r>
            <a:r>
              <a:rPr lang="en-US" altLang="zh-TW" baseline="30000" dirty="0">
                <a:latin typeface="+mn-lt"/>
              </a:rPr>
              <a:t>th</a:t>
            </a:r>
            <a:r>
              <a:rPr lang="zh-TW" altLang="en-US" dirty="0">
                <a:latin typeface="+mn-lt"/>
              </a:rPr>
              <a:t> </a:t>
            </a:r>
            <a:r>
              <a:rPr lang="en-US" altLang="zh-TW" dirty="0">
                <a:latin typeface="+mn-lt"/>
              </a:rPr>
              <a:t>1987, amendment</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2011</a:t>
            </a:r>
          </a:p>
          <a:p>
            <a:r>
              <a:rPr lang="en-US" altLang="zh-TW" dirty="0">
                <a:latin typeface="+mn-lt"/>
              </a:rPr>
              <a:t>Deceased</a:t>
            </a:r>
            <a:r>
              <a:rPr lang="zh-TW" altLang="en-US" dirty="0">
                <a:latin typeface="+mn-lt"/>
              </a:rPr>
              <a:t> </a:t>
            </a:r>
            <a:r>
              <a:rPr lang="en-US" altLang="zh-TW" dirty="0">
                <a:latin typeface="+mn-lt"/>
              </a:rPr>
              <a:t>organ</a:t>
            </a:r>
            <a:r>
              <a:rPr lang="zh-TW" altLang="en-US" dirty="0">
                <a:latin typeface="+mn-lt"/>
              </a:rPr>
              <a:t> </a:t>
            </a:r>
            <a:r>
              <a:rPr lang="en-US" altLang="zh-TW" dirty="0">
                <a:latin typeface="+mn-lt"/>
              </a:rPr>
              <a:t>is</a:t>
            </a:r>
            <a:r>
              <a:rPr lang="zh-TW" altLang="en-US" dirty="0">
                <a:latin typeface="+mn-lt"/>
              </a:rPr>
              <a:t> </a:t>
            </a:r>
            <a:r>
              <a:rPr lang="en-US" altLang="zh-TW" dirty="0">
                <a:latin typeface="+mn-lt"/>
              </a:rPr>
              <a:t>the</a:t>
            </a:r>
            <a:r>
              <a:rPr lang="zh-TW" altLang="en-US" dirty="0">
                <a:latin typeface="+mn-lt"/>
              </a:rPr>
              <a:t> </a:t>
            </a:r>
            <a:r>
              <a:rPr lang="en-US" altLang="zh-TW" dirty="0">
                <a:latin typeface="+mn-lt"/>
              </a:rPr>
              <a:t>priority</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organ</a:t>
            </a:r>
            <a:r>
              <a:rPr lang="zh-TW" altLang="en-US" dirty="0">
                <a:latin typeface="+mn-lt"/>
              </a:rPr>
              <a:t> </a:t>
            </a:r>
            <a:r>
              <a:rPr lang="en-US" altLang="zh-TW" dirty="0">
                <a:latin typeface="+mn-lt"/>
              </a:rPr>
              <a:t>transplantation</a:t>
            </a:r>
            <a:r>
              <a:rPr lang="zh-TW" altLang="en-US" dirty="0">
                <a:latin typeface="+mn-lt"/>
              </a:rPr>
              <a:t>  </a:t>
            </a:r>
            <a:endParaRPr lang="en-US" altLang="zh-TW" dirty="0">
              <a:latin typeface="+mn-lt"/>
            </a:endParaRPr>
          </a:p>
          <a:p>
            <a:r>
              <a:rPr lang="en-US" altLang="zh-TW" dirty="0">
                <a:latin typeface="+mn-lt"/>
              </a:rPr>
              <a:t>Declaration</a:t>
            </a:r>
            <a:r>
              <a:rPr lang="zh-TW" altLang="en-US" dirty="0">
                <a:latin typeface="+mn-lt"/>
              </a:rPr>
              <a:t> </a:t>
            </a:r>
            <a:r>
              <a:rPr lang="en-US" altLang="zh-TW" dirty="0">
                <a:latin typeface="+mn-lt"/>
              </a:rPr>
              <a:t>of</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regarding to</a:t>
            </a:r>
            <a:r>
              <a:rPr lang="zh-TW" altLang="en-US" dirty="0">
                <a:latin typeface="+mn-lt"/>
              </a:rPr>
              <a:t> </a:t>
            </a:r>
            <a:r>
              <a:rPr lang="en-US" altLang="zh-TW" dirty="0">
                <a:latin typeface="+mn-lt"/>
              </a:rPr>
              <a:t>brain death</a:t>
            </a:r>
          </a:p>
          <a:p>
            <a:pPr lvl="1"/>
            <a:r>
              <a:rPr lang="en-US" altLang="zh-TW" dirty="0">
                <a:latin typeface="+mn-lt"/>
              </a:rPr>
              <a:t>Rule</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brain</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declaration</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1987</a:t>
            </a:r>
          </a:p>
          <a:p>
            <a:pPr lvl="1"/>
            <a:r>
              <a:rPr lang="en-US" altLang="zh-TW" dirty="0">
                <a:latin typeface="+mn-lt"/>
              </a:rPr>
              <a:t>Guideline</a:t>
            </a:r>
            <a:r>
              <a:rPr lang="zh-TW" altLang="en-US" dirty="0">
                <a:latin typeface="+mn-lt"/>
              </a:rPr>
              <a:t> </a:t>
            </a:r>
            <a:r>
              <a:rPr lang="en-US" altLang="zh-TW" dirty="0">
                <a:latin typeface="+mn-lt"/>
              </a:rPr>
              <a:t>for</a:t>
            </a:r>
            <a:r>
              <a:rPr lang="zh-TW" altLang="en-US" dirty="0">
                <a:latin typeface="+mn-lt"/>
              </a:rPr>
              <a:t> </a:t>
            </a:r>
            <a:r>
              <a:rPr lang="en-US" altLang="zh-TW" dirty="0">
                <a:latin typeface="+mn-lt"/>
              </a:rPr>
              <a:t>brain</a:t>
            </a:r>
            <a:r>
              <a:rPr lang="zh-TW" altLang="en-US" dirty="0">
                <a:latin typeface="+mn-lt"/>
              </a:rPr>
              <a:t> </a:t>
            </a:r>
            <a:r>
              <a:rPr lang="en-US" altLang="zh-TW" dirty="0">
                <a:latin typeface="+mn-lt"/>
              </a:rPr>
              <a:t>death</a:t>
            </a:r>
            <a:r>
              <a:rPr lang="zh-TW" altLang="en-US" dirty="0">
                <a:latin typeface="+mn-lt"/>
              </a:rPr>
              <a:t> </a:t>
            </a:r>
            <a:r>
              <a:rPr lang="en-US" altLang="zh-TW" dirty="0">
                <a:latin typeface="+mn-lt"/>
              </a:rPr>
              <a:t>declaration</a:t>
            </a:r>
            <a:r>
              <a:rPr lang="zh-TW" altLang="en-US" dirty="0">
                <a:latin typeface="+mn-lt"/>
              </a:rPr>
              <a:t> </a:t>
            </a:r>
            <a:r>
              <a:rPr lang="en-US" altLang="zh-TW" dirty="0">
                <a:latin typeface="+mn-lt"/>
              </a:rPr>
              <a:t>in</a:t>
            </a:r>
            <a:r>
              <a:rPr lang="zh-TW" altLang="en-US" dirty="0">
                <a:latin typeface="+mn-lt"/>
              </a:rPr>
              <a:t> </a:t>
            </a:r>
            <a:r>
              <a:rPr lang="en-US" altLang="zh-TW" dirty="0">
                <a:latin typeface="+mn-lt"/>
              </a:rPr>
              <a:t>2004</a:t>
            </a:r>
            <a:r>
              <a:rPr lang="zh-TW" altLang="en-US" dirty="0">
                <a:latin typeface="+mn-lt"/>
              </a:rPr>
              <a:t> </a:t>
            </a:r>
            <a:endParaRPr lang="en-US" altLang="zh-TW" dirty="0">
              <a:latin typeface="+mn-lt"/>
            </a:endParaRPr>
          </a:p>
          <a:p>
            <a:r>
              <a:rPr lang="en-US" altLang="zh-TW" dirty="0">
                <a:latin typeface="+mn-lt"/>
              </a:rPr>
              <a:t>Living donor eligibility</a:t>
            </a:r>
          </a:p>
          <a:p>
            <a:pPr lvl="1"/>
            <a:r>
              <a:rPr lang="en-US" altLang="zh-TW" dirty="0">
                <a:latin typeface="+mn-lt"/>
              </a:rPr>
              <a:t>Restricted within 3rd degree consanguinity and spouse</a:t>
            </a:r>
            <a:r>
              <a:rPr lang="zh-TW" altLang="en-US" dirty="0">
                <a:latin typeface="+mn-lt"/>
              </a:rPr>
              <a:t> </a:t>
            </a:r>
            <a:r>
              <a:rPr lang="en-US" altLang="zh-TW" dirty="0">
                <a:latin typeface="+mn-lt"/>
              </a:rPr>
              <a:t>since</a:t>
            </a:r>
            <a:r>
              <a:rPr lang="zh-TW" altLang="en-US" dirty="0">
                <a:latin typeface="+mn-lt"/>
              </a:rPr>
              <a:t> </a:t>
            </a:r>
            <a:r>
              <a:rPr lang="en-US" altLang="zh-TW" dirty="0">
                <a:latin typeface="+mn-lt"/>
              </a:rPr>
              <a:t>1987</a:t>
            </a:r>
          </a:p>
          <a:p>
            <a:pPr lvl="1"/>
            <a:r>
              <a:rPr lang="en-US" altLang="zh-TW" dirty="0">
                <a:latin typeface="+mn-lt"/>
              </a:rPr>
              <a:t>Expanded to 5th consanguinity and spouse since 2002</a:t>
            </a:r>
          </a:p>
          <a:p>
            <a:endParaRPr kumimoji="1" lang="zh-TW" altLang="en-US" dirty="0">
              <a:latin typeface="+mn-lt"/>
            </a:endParaRPr>
          </a:p>
        </p:txBody>
      </p:sp>
      <p:sp>
        <p:nvSpPr>
          <p:cNvPr id="5" name="投影片編號版面配置區 1">
            <a:extLst>
              <a:ext uri="{FF2B5EF4-FFF2-40B4-BE49-F238E27FC236}">
                <a16:creationId xmlns:a16="http://schemas.microsoft.com/office/drawing/2014/main" id="{584F5D46-DA5A-B54B-99BA-8F0BE69C4BA6}"/>
              </a:ext>
            </a:extLst>
          </p:cNvPr>
          <p:cNvSpPr>
            <a:spLocks noGrp="1"/>
          </p:cNvSpPr>
          <p:nvPr>
            <p:ph type="sldNum" sz="quarter" idx="12"/>
          </p:nvPr>
        </p:nvSpPr>
        <p:spPr>
          <a:xfrm>
            <a:off x="7020272" y="6309320"/>
            <a:ext cx="2133600" cy="365125"/>
          </a:xfrm>
        </p:spPr>
        <p:txBody>
          <a:bodyPr/>
          <a:lstStyle/>
          <a:p>
            <a:fld id="{466F28E6-D65F-47F6-85C8-B4A5DF6798C5}" type="slidenum">
              <a:rPr lang="zh-TW" altLang="en-US" smtClean="0"/>
              <a:pPr/>
              <a:t>22</a:t>
            </a:fld>
            <a:endParaRPr lang="zh-TW" altLang="en-US" dirty="0"/>
          </a:p>
        </p:txBody>
      </p:sp>
    </p:spTree>
    <p:extLst>
      <p:ext uri="{BB962C8B-B14F-4D97-AF65-F5344CB8AC3E}">
        <p14:creationId xmlns:p14="http://schemas.microsoft.com/office/powerpoint/2010/main" val="22614222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048BB40-DC75-2B4E-9356-C065D8C96D2C}"/>
              </a:ext>
            </a:extLst>
          </p:cNvPr>
          <p:cNvPicPr>
            <a:picLocks noChangeAspect="1"/>
          </p:cNvPicPr>
          <p:nvPr/>
        </p:nvPicPr>
        <p:blipFill>
          <a:blip r:embed="rId2"/>
          <a:stretch>
            <a:fillRect/>
          </a:stretch>
        </p:blipFill>
        <p:spPr>
          <a:xfrm>
            <a:off x="4644008" y="188640"/>
            <a:ext cx="4067944" cy="4067944"/>
          </a:xfrm>
          <a:prstGeom prst="rect">
            <a:avLst/>
          </a:prstGeom>
        </p:spPr>
      </p:pic>
      <p:sp>
        <p:nvSpPr>
          <p:cNvPr id="10" name="文字方塊 9">
            <a:extLst>
              <a:ext uri="{FF2B5EF4-FFF2-40B4-BE49-F238E27FC236}">
                <a16:creationId xmlns:a16="http://schemas.microsoft.com/office/drawing/2014/main" id="{0E1E437C-41BB-1548-B4AD-5344AFA50987}"/>
              </a:ext>
            </a:extLst>
          </p:cNvPr>
          <p:cNvSpPr txBox="1"/>
          <p:nvPr/>
        </p:nvSpPr>
        <p:spPr>
          <a:xfrm>
            <a:off x="467544" y="2759437"/>
            <a:ext cx="3923929" cy="3477875"/>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zh-TW" altLang="en-US" sz="1000" b="1" i="0" u="none" strike="noStrike" kern="1200" cap="none" spc="0" normalizeH="0" baseline="0" noProof="0" dirty="0">
                <a:ln>
                  <a:solidFill>
                    <a:schemeClr val="tx1"/>
                  </a:solidFill>
                </a:ln>
                <a:solidFill>
                  <a:srgbClr val="0AABA0"/>
                </a:solidFill>
                <a:effectLst/>
                <a:uLnTx/>
                <a:uFillTx/>
                <a:latin typeface="Microsoft YaHei" panose="020B0503020204020204" pitchFamily="34" charset="-122"/>
                <a:ea typeface="Microsoft YaHei" panose="020B0503020204020204" pitchFamily="34" charset="-122"/>
                <a:cs typeface="+mn-cs"/>
              </a:rPr>
              <a:t>  </a:t>
            </a:r>
            <a:r>
              <a:rPr kumimoji="0" lang="en-US" altLang="zh-TW" sz="4400" b="1" i="0" u="none" strike="noStrike" kern="1200" cap="none" spc="0" normalizeH="0" baseline="0" noProof="0" dirty="0">
                <a:ln>
                  <a:solidFill>
                    <a:schemeClr val="tx1"/>
                  </a:solidFill>
                </a:ln>
                <a:solidFill>
                  <a:srgbClr val="0AABA0"/>
                </a:solidFill>
                <a:effectLst/>
                <a:uLnTx/>
                <a:uFillTx/>
                <a:latin typeface="Microsoft YaHei" panose="020B0503020204020204" pitchFamily="34" charset="-122"/>
                <a:ea typeface="Microsoft YaHei" panose="020B0503020204020204" pitchFamily="34" charset="-122"/>
                <a:cs typeface="+mn-cs"/>
              </a:rPr>
              <a:t>I</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nnovation </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FC000"/>
                </a:solidFill>
                <a:effectLst/>
                <a:uLnTx/>
                <a:uFillTx/>
                <a:latin typeface="Microsoft YaHei" panose="020B0503020204020204" pitchFamily="34" charset="-122"/>
                <a:ea typeface="Microsoft YaHei" panose="020B0503020204020204" pitchFamily="34" charset="-122"/>
                <a:cs typeface="+mn-cs"/>
              </a:rPr>
              <a:t>C</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ompassion </a:t>
            </a: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24E4D"/>
                </a:solidFill>
                <a:effectLst/>
                <a:uLnTx/>
                <a:uFillTx/>
                <a:latin typeface="Microsoft YaHei" panose="020B0503020204020204" pitchFamily="34" charset="-122"/>
                <a:ea typeface="Microsoft YaHei" panose="020B0503020204020204" pitchFamily="34" charset="-122"/>
                <a:cs typeface="+mn-cs"/>
              </a:rPr>
              <a:t>A</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ccountability &amp; </a:t>
            </a:r>
            <a:r>
              <a:rPr kumimoji="0" lang="en-US" altLang="zh-TW" sz="20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Integrity</a:t>
            </a:r>
            <a:endPar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99C816"/>
                </a:solidFill>
                <a:effectLst/>
                <a:uLnTx/>
                <a:uFillTx/>
                <a:latin typeface="Microsoft YaHei" panose="020B0503020204020204" pitchFamily="34" charset="-122"/>
                <a:ea typeface="Microsoft YaHei" panose="020B0503020204020204" pitchFamily="34" charset="-122"/>
                <a:cs typeface="+mn-cs"/>
              </a:rPr>
              <a:t>R</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esponsibility for </a:t>
            </a:r>
            <a:r>
              <a:rPr kumimoji="0" lang="en-US" altLang="zh-TW" sz="2000" b="0" i="0" u="none" strike="noStrike" kern="1200" cap="none" spc="0" normalizeH="0" baseline="0" noProof="0" dirty="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t>society </a:t>
            </a:r>
            <a:endPar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altLang="zh-TW" sz="4400" b="1" i="0" u="none" strike="noStrike" kern="1200" cap="none" spc="0" normalizeH="0" baseline="0" noProof="0" dirty="0">
                <a:ln>
                  <a:solidFill>
                    <a:schemeClr val="tx1"/>
                  </a:solidFill>
                </a:ln>
                <a:solidFill>
                  <a:srgbClr val="FE9313"/>
                </a:solidFill>
                <a:effectLst/>
                <a:uLnTx/>
                <a:uFillTx/>
                <a:latin typeface="Microsoft YaHei" panose="020B0503020204020204" pitchFamily="34" charset="-122"/>
                <a:ea typeface="Microsoft YaHei" panose="020B0503020204020204" pitchFamily="34" charset="-122"/>
                <a:cs typeface="+mn-cs"/>
              </a:rPr>
              <a:t>E</a:t>
            </a:r>
            <a:r>
              <a:rPr kumimoji="0" lang="en-US" altLang="zh-TW"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xcellence </a:t>
            </a:r>
          </a:p>
        </p:txBody>
      </p:sp>
      <p:sp>
        <p:nvSpPr>
          <p:cNvPr id="12" name="標題 11">
            <a:extLst>
              <a:ext uri="{FF2B5EF4-FFF2-40B4-BE49-F238E27FC236}">
                <a16:creationId xmlns:a16="http://schemas.microsoft.com/office/drawing/2014/main" id="{72DFDA0F-43D2-9F42-B936-78351A54E002}"/>
              </a:ext>
            </a:extLst>
          </p:cNvPr>
          <p:cNvSpPr>
            <a:spLocks noGrp="1"/>
          </p:cNvSpPr>
          <p:nvPr>
            <p:ph type="title"/>
          </p:nvPr>
        </p:nvSpPr>
        <p:spPr/>
        <p:txBody>
          <a:bodyPr>
            <a:normAutofit/>
          </a:bodyPr>
          <a:lstStyle/>
          <a:p>
            <a:r>
              <a:rPr kumimoji="1" lang="en-US" altLang="zh-TW" sz="6000" dirty="0">
                <a:ln w="28575">
                  <a:noFill/>
                </a:ln>
                <a:solidFill>
                  <a:srgbClr val="41BBC6"/>
                </a:solidFill>
                <a:latin typeface="Microsoft YaHei" panose="020B0503020204020204" pitchFamily="34" charset="-122"/>
                <a:ea typeface="Microsoft YaHei" panose="020B0503020204020204" pitchFamily="34" charset="-122"/>
              </a:rPr>
              <a:t>I-</a:t>
            </a:r>
            <a:r>
              <a:rPr kumimoji="1" lang="en-US" altLang="zh-TW" sz="6000" dirty="0">
                <a:ln w="28575">
                  <a:noFill/>
                </a:ln>
                <a:solidFill>
                  <a:schemeClr val="accent5"/>
                </a:solidFill>
                <a:latin typeface="Microsoft YaHei" panose="020B0503020204020204" pitchFamily="34" charset="-122"/>
                <a:ea typeface="Microsoft YaHei" panose="020B0503020204020204" pitchFamily="34" charset="-122"/>
              </a:rPr>
              <a:t>C</a:t>
            </a:r>
            <a:r>
              <a:rPr kumimoji="1" lang="en-US" altLang="zh-TW" sz="6000" dirty="0">
                <a:ln w="28575">
                  <a:noFill/>
                </a:ln>
                <a:solidFill>
                  <a:srgbClr val="FF0000"/>
                </a:solidFill>
                <a:latin typeface="Microsoft YaHei" panose="020B0503020204020204" pitchFamily="34" charset="-122"/>
                <a:ea typeface="Microsoft YaHei" panose="020B0503020204020204" pitchFamily="34" charset="-122"/>
              </a:rPr>
              <a:t>A</a:t>
            </a:r>
            <a:r>
              <a:rPr kumimoji="1" lang="en-US" altLang="zh-TW" sz="6000" dirty="0">
                <a:ln w="28575">
                  <a:noFill/>
                </a:ln>
                <a:solidFill>
                  <a:schemeClr val="accent3">
                    <a:lumMod val="75000"/>
                  </a:schemeClr>
                </a:solidFill>
                <a:latin typeface="Microsoft YaHei" panose="020B0503020204020204" pitchFamily="34" charset="-122"/>
                <a:ea typeface="Microsoft YaHei" panose="020B0503020204020204" pitchFamily="34" charset="-122"/>
              </a:rPr>
              <a:t>R</a:t>
            </a:r>
            <a:r>
              <a:rPr kumimoji="1" lang="en-US" altLang="zh-TW" sz="6000" dirty="0">
                <a:ln w="28575">
                  <a:noFill/>
                </a:ln>
                <a:solidFill>
                  <a:srgbClr val="FF9300"/>
                </a:solidFill>
                <a:latin typeface="Microsoft YaHei" panose="020B0503020204020204" pitchFamily="34" charset="-122"/>
                <a:ea typeface="Microsoft YaHei" panose="020B0503020204020204" pitchFamily="34" charset="-122"/>
              </a:rPr>
              <a:t>E</a:t>
            </a:r>
            <a:endParaRPr kumimoji="1" lang="zh-TW" altLang="en-US" sz="6000" dirty="0">
              <a:ln w="28575">
                <a:noFill/>
              </a:ln>
              <a:solidFill>
                <a:srgbClr val="FF9300"/>
              </a:solidFill>
              <a:latin typeface="Microsoft YaHei" panose="020B0503020204020204" pitchFamily="34" charset="-122"/>
              <a:ea typeface="Microsoft YaHei" panose="020B0503020204020204" pitchFamily="34" charset="-122"/>
            </a:endParaRPr>
          </a:p>
        </p:txBody>
      </p:sp>
      <p:pic>
        <p:nvPicPr>
          <p:cNvPr id="13" name="圖片 12">
            <a:extLst>
              <a:ext uri="{FF2B5EF4-FFF2-40B4-BE49-F238E27FC236}">
                <a16:creationId xmlns:a16="http://schemas.microsoft.com/office/drawing/2014/main" id="{92E321A1-F03D-D045-B028-225C33567B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85" b="96081" l="9788" r="89993">
                        <a14:foregroundMark x1="33674" y1="8099" x2="57268" y2="7185"/>
                        <a14:foregroundMark x1="57268" y1="7185" x2="57999" y2="7544"/>
                        <a14:foregroundMark x1="63550" y1="40823" x2="67202" y2="43860"/>
                        <a14:foregroundMark x1="21402" y1="41639" x2="23886" y2="49086"/>
                        <a14:foregroundMark x1="30632" y1="94467" x2="43535" y2="90300"/>
                        <a14:foregroundMark x1="55515" y1="87688" x2="59825" y2="96081"/>
                        <a14:foregroundMark x1="16508" y1="39027" x2="19869" y2="42064"/>
                        <a14:foregroundMark x1="20161" y1="36153" x2="20161" y2="36153"/>
                        <a14:foregroundMark x1="22936" y1="35892" x2="21110" y2="42750"/>
                        <a14:foregroundMark x1="22644" y1="35598" x2="13440" y2="40137"/>
                        <a14:foregroundMark x1="28488" y1="38635" x2="21987" y2="41933"/>
                        <a14:foregroundMark x1="18042" y1="35598" x2="12783" y2="40562"/>
                        <a14:foregroundMark x1="13294" y1="40496" x2="28999" y2="41150"/>
                        <a14:foregroundMark x1="28999" y1="41150" x2="29584" y2="39386"/>
                        <a14:foregroundMark x1="20380" y1="35271" x2="15924" y2="41999"/>
                        <a14:foregroundMark x1="15924" y1="41999" x2="18188" y2="42227"/>
                        <a14:foregroundMark x1="12491" y1="37851" x2="12491" y2="37851"/>
                        <a14:foregroundMark x1="15340" y1="36185" x2="15340" y2="36185"/>
                        <a14:foregroundMark x1="18846" y1="35042" x2="18846" y2="35042"/>
                        <a14:foregroundMark x1="19138" y1="34977" x2="17239" y2="35238"/>
                        <a14:foregroundMark x1="16362" y1="35761" x2="13660" y2="36643"/>
                        <a14:foregroundMark x1="12418" y1="37263" x2="11980" y2="39321"/>
                        <a14:foregroundMark x1="12199" y1="40758" x2="15559" y2="42031"/>
                        <a14:foregroundMark x1="18554" y1="42848" x2="16581" y2="42227"/>
                        <a14:foregroundMark x1="26224" y1="18289" x2="23521" y2="22044"/>
                        <a14:foregroundMark x1="24178" y1="19236" x2="21841" y2="22338"/>
                        <a14:foregroundMark x1="64938" y1="41052" x2="73776" y2="43566"/>
                        <a14:backgroundMark x1="28707" y1="95101" x2="30387" y2="95199"/>
                      </a14:backgroundRemoval>
                    </a14:imgEffect>
                  </a14:imgLayer>
                </a14:imgProps>
              </a:ext>
            </a:extLst>
          </a:blip>
          <a:stretch>
            <a:fillRect/>
          </a:stretch>
        </p:blipFill>
        <p:spPr>
          <a:xfrm>
            <a:off x="7627776" y="3717032"/>
            <a:ext cx="1408720" cy="2160240"/>
          </a:xfrm>
          <a:prstGeom prst="rect">
            <a:avLst/>
          </a:prstGeom>
        </p:spPr>
      </p:pic>
      <p:pic>
        <p:nvPicPr>
          <p:cNvPr id="15" name="Picture 2" descr="重點線圖片PNG去背| 矢量圖案和PSD素材| 免费下载| Pngtree">
            <a:extLst>
              <a:ext uri="{FF2B5EF4-FFF2-40B4-BE49-F238E27FC236}">
                <a16:creationId xmlns:a16="http://schemas.microsoft.com/office/drawing/2014/main" id="{02ADDC5B-D360-394B-A4BD-9EFA7F0D828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5278" r="90000">
                        <a14:foregroundMark x1="10000" y1="59167" x2="44444" y2="56944"/>
                        <a14:foregroundMark x1="44444" y1="56944" x2="46389" y2="55556"/>
                        <a14:foregroundMark x1="5278" y1="64444" x2="13333" y2="63889"/>
                        <a14:foregroundMark x1="53889" y1="50000" x2="49167" y2="57778"/>
                        <a14:backgroundMark x1="4167" y1="33889" x2="60000" y2="37222"/>
                      </a14:backgroundRemoval>
                    </a14:imgEffect>
                  </a14:imgLayer>
                </a14:imgProps>
              </a:ext>
              <a:ext uri="{28A0092B-C50C-407E-A947-70E740481C1C}">
                <a14:useLocalDpi xmlns:a14="http://schemas.microsoft.com/office/drawing/2010/main" val="0"/>
              </a:ext>
            </a:extLst>
          </a:blip>
          <a:srcRect/>
          <a:stretch>
            <a:fillRect/>
          </a:stretch>
        </p:blipFill>
        <p:spPr bwMode="auto">
          <a:xfrm>
            <a:off x="3707904" y="3998767"/>
            <a:ext cx="9236805" cy="371008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A2EBA648-3147-B74F-8AE8-D8C6AE7C1872}"/>
              </a:ext>
            </a:extLst>
          </p:cNvPr>
          <p:cNvSpPr txBox="1"/>
          <p:nvPr/>
        </p:nvSpPr>
        <p:spPr>
          <a:xfrm>
            <a:off x="4572000" y="5917279"/>
            <a:ext cx="389832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Medical Quality is Our Pride </a:t>
            </a:r>
            <a:endParaRPr kumimoji="0" lang="zh-TW" altLang="en-US"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18" name="文字方塊 17">
            <a:extLst>
              <a:ext uri="{FF2B5EF4-FFF2-40B4-BE49-F238E27FC236}">
                <a16:creationId xmlns:a16="http://schemas.microsoft.com/office/drawing/2014/main" id="{2DA31972-A41D-0B46-923E-FF77B405FC00}"/>
              </a:ext>
            </a:extLst>
          </p:cNvPr>
          <p:cNvSpPr txBox="1"/>
          <p:nvPr/>
        </p:nvSpPr>
        <p:spPr>
          <a:xfrm>
            <a:off x="395536" y="1702549"/>
            <a:ext cx="4320480" cy="646331"/>
          </a:xfrm>
          <a:prstGeom prst="rect">
            <a:avLst/>
          </a:prstGeom>
          <a:noFill/>
        </p:spPr>
        <p:txBody>
          <a:bodyPr wrap="square" rtlCol="0">
            <a:spAutoFit/>
          </a:bodyPr>
          <a:lstStyle/>
          <a:p>
            <a:r>
              <a:rPr kumimoji="1" lang="zh-TW" altLang="en-US" sz="3600" b="1" dirty="0">
                <a:solidFill>
                  <a:srgbClr val="C00000"/>
                </a:solidFill>
                <a:ea typeface="Microsoft YaHei" panose="020B0503020204020204" pitchFamily="34" charset="-122"/>
              </a:rPr>
              <a:t>～</a:t>
            </a:r>
            <a:r>
              <a:rPr kumimoji="1" lang="en-US" altLang="zh-TW" sz="3600" b="1" dirty="0">
                <a:solidFill>
                  <a:srgbClr val="C00000"/>
                </a:solidFill>
                <a:ea typeface="Microsoft YaHei" panose="020B0503020204020204" pitchFamily="34" charset="-122"/>
              </a:rPr>
              <a:t>Thanks you </a:t>
            </a:r>
            <a:endParaRPr kumimoji="1" lang="zh-TW" altLang="en-US" sz="3600" b="1" dirty="0">
              <a:solidFill>
                <a:srgbClr val="C00000"/>
              </a:solidFill>
              <a:ea typeface="Microsoft YaHei" panose="020B0503020204020204" pitchFamily="34" charset="-122"/>
            </a:endParaRPr>
          </a:p>
        </p:txBody>
      </p:sp>
      <p:sp>
        <p:nvSpPr>
          <p:cNvPr id="9" name="投影片編號版面配置區 1">
            <a:extLst>
              <a:ext uri="{FF2B5EF4-FFF2-40B4-BE49-F238E27FC236}">
                <a16:creationId xmlns:a16="http://schemas.microsoft.com/office/drawing/2014/main" id="{54A29BDB-78B9-664E-8212-47069A9B83FC}"/>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23</a:t>
            </a:fld>
            <a:endParaRPr lang="zh-TW" altLang="en-US" dirty="0"/>
          </a:p>
        </p:txBody>
      </p:sp>
    </p:spTree>
    <p:extLst>
      <p:ext uri="{BB962C8B-B14F-4D97-AF65-F5344CB8AC3E}">
        <p14:creationId xmlns:p14="http://schemas.microsoft.com/office/powerpoint/2010/main" val="7014319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3</a:t>
            </a:fld>
            <a:endParaRPr lang="zh-TW" altLang="en-US">
              <a:solidFill>
                <a:prstClr val="black">
                  <a:tint val="75000"/>
                </a:prstClr>
              </a:solidFill>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357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圖片 3">
            <a:extLst>
              <a:ext uri="{FF2B5EF4-FFF2-40B4-BE49-F238E27FC236}">
                <a16:creationId xmlns:a16="http://schemas.microsoft.com/office/drawing/2014/main" id="{8F4DE14B-BF55-0B48-A5E5-FFC8ADCD7E3B}"/>
              </a:ext>
            </a:extLst>
          </p:cNvPr>
          <p:cNvPicPr>
            <a:picLocks noChangeAspect="1"/>
          </p:cNvPicPr>
          <p:nvPr/>
        </p:nvPicPr>
        <p:blipFill>
          <a:blip r:embed="rId3">
            <a:alphaModFix amt="84000"/>
            <a:extLst>
              <a:ext uri="{BEBA8EAE-BF5A-486C-A8C5-ECC9F3942E4B}">
                <a14:imgProps xmlns:a14="http://schemas.microsoft.com/office/drawing/2010/main">
                  <a14:imgLayer>
                    <a14:imgEffect>
                      <a14:backgroundRemoval t="1477" b="99262" l="1986" r="100000"/>
                    </a14:imgEffect>
                    <a14:imgEffect>
                      <a14:sharpenSoften amount="19000"/>
                    </a14:imgEffect>
                    <a14:imgEffect>
                      <a14:colorTemperature colorTemp="8677"/>
                    </a14:imgEffect>
                    <a14:imgEffect>
                      <a14:saturation sat="101000"/>
                    </a14:imgEffect>
                    <a14:imgEffect>
                      <a14:brightnessContrast bright="9000" contrast="-17000"/>
                    </a14:imgEffect>
                  </a14:imgLayer>
                </a14:imgProps>
              </a:ext>
            </a:extLst>
          </a:blip>
          <a:stretch>
            <a:fillRect/>
          </a:stretch>
        </p:blipFill>
        <p:spPr>
          <a:xfrm>
            <a:off x="7812360" y="4769768"/>
            <a:ext cx="1220338" cy="2088232"/>
          </a:xfrm>
          <a:prstGeom prst="rect">
            <a:avLst/>
          </a:prstGeom>
        </p:spPr>
      </p:pic>
      <p:sp>
        <p:nvSpPr>
          <p:cNvPr id="5" name="標題 2">
            <a:extLst>
              <a:ext uri="{FF2B5EF4-FFF2-40B4-BE49-F238E27FC236}">
                <a16:creationId xmlns:a16="http://schemas.microsoft.com/office/drawing/2014/main" id="{6732D5D0-6502-EC4D-8191-EA57A0CAA8CD}"/>
              </a:ext>
            </a:extLst>
          </p:cNvPr>
          <p:cNvSpPr txBox="1">
            <a:spLocks/>
          </p:cNvSpPr>
          <p:nvPr/>
        </p:nvSpPr>
        <p:spPr>
          <a:xfrm>
            <a:off x="734888" y="116632"/>
            <a:ext cx="8229600" cy="126876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pPr algn="r"/>
            <a:r>
              <a:rPr lang="en-US" altLang="zh-TW" sz="3200" dirty="0"/>
              <a:t>Taipei </a:t>
            </a:r>
            <a:r>
              <a:rPr lang="en-US" altLang="zh-TW" sz="3200" dirty="0" smtClean="0"/>
              <a:t>Municipal</a:t>
            </a:r>
          </a:p>
          <a:p>
            <a:pPr algn="r"/>
            <a:r>
              <a:rPr lang="en-US" altLang="zh-TW" sz="3200" dirty="0" smtClean="0"/>
              <a:t> </a:t>
            </a:r>
            <a:r>
              <a:rPr lang="en-US" altLang="zh-TW" sz="3200" dirty="0"/>
              <a:t>Wan Fang Hospital </a:t>
            </a:r>
            <a:endParaRPr lang="zh-TW" altLang="en-US" sz="3200" dirty="0"/>
          </a:p>
        </p:txBody>
      </p:sp>
    </p:spTree>
    <p:extLst>
      <p:ext uri="{BB962C8B-B14F-4D97-AF65-F5344CB8AC3E}">
        <p14:creationId xmlns:p14="http://schemas.microsoft.com/office/powerpoint/2010/main" val="20968981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516"/>
            <a:ext cx="914357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標題 8"/>
          <p:cNvSpPr>
            <a:spLocks noGrp="1"/>
          </p:cNvSpPr>
          <p:nvPr>
            <p:ph type="title"/>
          </p:nvPr>
        </p:nvSpPr>
        <p:spPr>
          <a:xfrm>
            <a:off x="590872" y="44624"/>
            <a:ext cx="8229600" cy="1143000"/>
          </a:xfrm>
        </p:spPr>
        <p:txBody>
          <a:bodyPr/>
          <a:lstStyle/>
          <a:p>
            <a:pPr algn="r"/>
            <a:r>
              <a:rPr lang="en-US" altLang="zh-TW" dirty="0" smtClean="0"/>
              <a:t>History </a:t>
            </a:r>
            <a:endParaRPr lang="zh-TW" altLang="en-US" dirty="0"/>
          </a:p>
        </p:txBody>
      </p:sp>
      <p:sp>
        <p:nvSpPr>
          <p:cNvPr id="2" name="投影片編號版面配置區 1"/>
          <p:cNvSpPr>
            <a:spLocks noGrp="1"/>
          </p:cNvSpPr>
          <p:nvPr>
            <p:ph type="sldNum" sz="quarter" idx="12"/>
          </p:nvPr>
        </p:nvSpPr>
        <p:spPr/>
        <p:txBody>
          <a:bodyPr/>
          <a:lstStyle/>
          <a:p>
            <a:fld id="{4BA9ADB7-3B6D-41B8-A7A1-8718EAE2809C}" type="slidenum">
              <a:rPr lang="en-US" altLang="zh-TW" smtClean="0"/>
              <a:pPr/>
              <a:t>4</a:t>
            </a:fld>
            <a:endParaRPr lang="en-US" altLang="zh-TW"/>
          </a:p>
        </p:txBody>
      </p:sp>
      <p:grpSp>
        <p:nvGrpSpPr>
          <p:cNvPr id="5" name="群組 4"/>
          <p:cNvGrpSpPr/>
          <p:nvPr/>
        </p:nvGrpSpPr>
        <p:grpSpPr>
          <a:xfrm>
            <a:off x="-72009" y="1120866"/>
            <a:ext cx="14400585" cy="6196566"/>
            <a:chOff x="-35497" y="1120866"/>
            <a:chExt cx="14400585" cy="6196566"/>
          </a:xfrm>
        </p:grpSpPr>
        <p:grpSp>
          <p:nvGrpSpPr>
            <p:cNvPr id="8" name="群組 7"/>
            <p:cNvGrpSpPr/>
            <p:nvPr/>
          </p:nvGrpSpPr>
          <p:grpSpPr>
            <a:xfrm>
              <a:off x="-35497" y="1120866"/>
              <a:ext cx="14400585" cy="6196566"/>
              <a:chOff x="-22595" y="1412776"/>
              <a:chExt cx="9166595" cy="6196566"/>
            </a:xfrm>
          </p:grpSpPr>
          <p:sp>
            <p:nvSpPr>
              <p:cNvPr id="7" name="矩形 6"/>
              <p:cNvSpPr/>
              <p:nvPr/>
            </p:nvSpPr>
            <p:spPr>
              <a:xfrm>
                <a:off x="-22595" y="3429000"/>
                <a:ext cx="9144000" cy="4180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波浪 5"/>
              <p:cNvSpPr/>
              <p:nvPr/>
            </p:nvSpPr>
            <p:spPr>
              <a:xfrm flipV="1">
                <a:off x="0" y="1412776"/>
                <a:ext cx="9144000" cy="4752528"/>
              </a:xfrm>
              <a:prstGeom prst="wave">
                <a:avLst>
                  <a:gd name="adj1" fmla="val 2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Rectangle 20">
              <a:extLst>
                <a:ext uri="{FF2B5EF4-FFF2-40B4-BE49-F238E27FC236}">
                  <a16:creationId xmlns:a16="http://schemas.microsoft.com/office/drawing/2014/main" id="{0E78C5D0-6C83-4176-8D61-5868E7D8530F}"/>
                </a:ext>
              </a:extLst>
            </p:cNvPr>
            <p:cNvSpPr/>
            <p:nvPr/>
          </p:nvSpPr>
          <p:spPr>
            <a:xfrm>
              <a:off x="1696901" y="5380435"/>
              <a:ext cx="1069318"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2006</a:t>
              </a:r>
            </a:p>
          </p:txBody>
        </p:sp>
        <p:sp>
          <p:nvSpPr>
            <p:cNvPr id="22" name="Rectangle 21">
              <a:extLst>
                <a:ext uri="{FF2B5EF4-FFF2-40B4-BE49-F238E27FC236}">
                  <a16:creationId xmlns:a16="http://schemas.microsoft.com/office/drawing/2014/main" id="{08989943-A5B6-4B63-972F-BFFA4FC36694}"/>
                </a:ext>
              </a:extLst>
            </p:cNvPr>
            <p:cNvSpPr/>
            <p:nvPr/>
          </p:nvSpPr>
          <p:spPr>
            <a:xfrm>
              <a:off x="1656184" y="5753324"/>
              <a:ext cx="1322651" cy="553998"/>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First JCI certification </a:t>
              </a:r>
              <a:endParaRPr lang="en-US" altLang="zh-TW" sz="1400" b="1" dirty="0">
                <a:ea typeface="微軟正黑體" panose="020B0604030504040204" pitchFamily="34" charset="-120"/>
              </a:endParaRPr>
            </a:p>
          </p:txBody>
        </p:sp>
        <p:sp>
          <p:nvSpPr>
            <p:cNvPr id="36" name="Rectangle 20">
              <a:extLst>
                <a:ext uri="{FF2B5EF4-FFF2-40B4-BE49-F238E27FC236}">
                  <a16:creationId xmlns:a16="http://schemas.microsoft.com/office/drawing/2014/main" id="{5271BFBB-BD35-4579-ACF4-4F285658CB46}"/>
                </a:ext>
              </a:extLst>
            </p:cNvPr>
            <p:cNvSpPr/>
            <p:nvPr/>
          </p:nvSpPr>
          <p:spPr>
            <a:xfrm>
              <a:off x="1876973" y="3074628"/>
              <a:ext cx="891517"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2003</a:t>
              </a:r>
            </a:p>
          </p:txBody>
        </p:sp>
        <p:sp>
          <p:nvSpPr>
            <p:cNvPr id="37" name="Rectangle 21">
              <a:extLst>
                <a:ext uri="{FF2B5EF4-FFF2-40B4-BE49-F238E27FC236}">
                  <a16:creationId xmlns:a16="http://schemas.microsoft.com/office/drawing/2014/main" id="{45FE319E-4896-4891-9045-94883750271E}"/>
                </a:ext>
              </a:extLst>
            </p:cNvPr>
            <p:cNvSpPr/>
            <p:nvPr/>
          </p:nvSpPr>
          <p:spPr>
            <a:xfrm>
              <a:off x="1656184" y="3447516"/>
              <a:ext cx="1304595" cy="1015663"/>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smtClean="0">
                  <a:ea typeface="微軟正黑體" panose="020B0604030504040204" pitchFamily="34" charset="-120"/>
                </a:rPr>
                <a:t>2</a:t>
              </a:r>
              <a:r>
                <a:rPr lang="en-US" altLang="zh-TW" sz="1400" b="1" baseline="30000" dirty="0" smtClean="0">
                  <a:ea typeface="微軟正黑體" panose="020B0604030504040204" pitchFamily="34" charset="-120"/>
                </a:rPr>
                <a:t>nd</a:t>
              </a:r>
              <a:r>
                <a:rPr lang="en-US" altLang="zh-TW" sz="1400" b="1" dirty="0" smtClean="0">
                  <a:ea typeface="微軟正黑體" panose="020B0604030504040204" pitchFamily="34" charset="-120"/>
                </a:rPr>
                <a:t>  </a:t>
              </a:r>
              <a:r>
                <a:rPr lang="en-US" altLang="zh-TW" sz="1400" b="1" dirty="0">
                  <a:ea typeface="微軟正黑體" panose="020B0604030504040204" pitchFamily="34" charset="-120"/>
                </a:rPr>
                <a:t>Operate-Transfer</a:t>
              </a:r>
              <a:endParaRPr lang="zh-TW" altLang="en-US" sz="1400" b="1" dirty="0">
                <a:ea typeface="微軟正黑體" panose="020B0604030504040204" pitchFamily="34" charset="-120"/>
              </a:endParaRPr>
            </a:p>
            <a:p>
              <a:pPr marL="285750" indent="-285750" defTabSz="914171">
                <a:lnSpc>
                  <a:spcPts val="1800"/>
                </a:lnSpc>
                <a:buFont typeface="Arial" pitchFamily="34" charset="0"/>
                <a:buChar char="•"/>
                <a:defRPr/>
              </a:pPr>
              <a:endParaRPr lang="en-US" altLang="zh-TW" sz="1400" b="1" dirty="0">
                <a:ea typeface="微軟正黑體" panose="020B0604030504040204" pitchFamily="34" charset="-120"/>
              </a:endParaRPr>
            </a:p>
          </p:txBody>
        </p:sp>
        <p:cxnSp>
          <p:nvCxnSpPr>
            <p:cNvPr id="38" name="Straight Arrow Connector 12">
              <a:extLst>
                <a:ext uri="{FF2B5EF4-FFF2-40B4-BE49-F238E27FC236}">
                  <a16:creationId xmlns:a16="http://schemas.microsoft.com/office/drawing/2014/main" id="{82964564-FA39-4438-A708-A97028D9F16E}"/>
                </a:ext>
              </a:extLst>
            </p:cNvPr>
            <p:cNvCxnSpPr>
              <a:cxnSpLocks/>
            </p:cNvCxnSpPr>
            <p:nvPr/>
          </p:nvCxnSpPr>
          <p:spPr>
            <a:xfrm flipH="1">
              <a:off x="3006617" y="3135966"/>
              <a:ext cx="0" cy="3348000"/>
            </a:xfrm>
            <a:prstGeom prst="straightConnector1">
              <a:avLst/>
            </a:prstGeom>
            <a:noFill/>
            <a:ln w="57150" cap="flat" cmpd="sng" algn="ctr">
              <a:solidFill>
                <a:srgbClr val="16A085"/>
              </a:solidFill>
              <a:prstDash val="solid"/>
              <a:tailEnd type="triangle"/>
            </a:ln>
            <a:effectLst/>
          </p:spPr>
        </p:cxnSp>
        <p:sp>
          <p:nvSpPr>
            <p:cNvPr id="39" name="Oval 40">
              <a:extLst>
                <a:ext uri="{FF2B5EF4-FFF2-40B4-BE49-F238E27FC236}">
                  <a16:creationId xmlns:a16="http://schemas.microsoft.com/office/drawing/2014/main" id="{565D379A-53EF-4C22-B925-C95E2696754A}"/>
                </a:ext>
              </a:extLst>
            </p:cNvPr>
            <p:cNvSpPr/>
            <p:nvPr/>
          </p:nvSpPr>
          <p:spPr>
            <a:xfrm>
              <a:off x="2772617" y="2736304"/>
              <a:ext cx="468000" cy="468000"/>
            </a:xfrm>
            <a:prstGeom prst="ellipse">
              <a:avLst/>
            </a:prstGeom>
            <a:solidFill>
              <a:schemeClr val="accent6">
                <a:lumMod val="50000"/>
              </a:schemeClr>
            </a:soli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sp>
          <p:nvSpPr>
            <p:cNvPr id="41" name="Rectangle 20">
              <a:extLst>
                <a:ext uri="{FF2B5EF4-FFF2-40B4-BE49-F238E27FC236}">
                  <a16:creationId xmlns:a16="http://schemas.microsoft.com/office/drawing/2014/main" id="{566799A5-A59E-4243-B8F0-50796C852F67}"/>
                </a:ext>
              </a:extLst>
            </p:cNvPr>
            <p:cNvSpPr/>
            <p:nvPr/>
          </p:nvSpPr>
          <p:spPr>
            <a:xfrm>
              <a:off x="1876973" y="4264513"/>
              <a:ext cx="893789" cy="400017"/>
            </a:xfrm>
            <a:prstGeom prst="rect">
              <a:avLst/>
            </a:prstGeom>
          </p:spPr>
          <p:txBody>
            <a:bodyPr wrap="square" anchor="b">
              <a:spAutoFit/>
            </a:bodyPr>
            <a:lstStyle/>
            <a:p>
              <a:pPr algn="r" defTabSz="914171">
                <a:defRPr/>
              </a:pPr>
              <a:r>
                <a:rPr lang="en-US" altLang="zh-TW" sz="2000" b="1" cap="all" dirty="0">
                  <a:solidFill>
                    <a:schemeClr val="accent6">
                      <a:lumMod val="50000"/>
                    </a:schemeClr>
                  </a:solidFill>
                  <a:latin typeface="Arial Black" panose="020B0A04020102020204" pitchFamily="34" charset="0"/>
                  <a:ea typeface="微軟正黑體" panose="020B0604030504040204" pitchFamily="34" charset="-120"/>
                </a:rPr>
                <a:t>2004</a:t>
              </a:r>
            </a:p>
          </p:txBody>
        </p:sp>
        <p:sp>
          <p:nvSpPr>
            <p:cNvPr id="42" name="Rectangle 21">
              <a:extLst>
                <a:ext uri="{FF2B5EF4-FFF2-40B4-BE49-F238E27FC236}">
                  <a16:creationId xmlns:a16="http://schemas.microsoft.com/office/drawing/2014/main" id="{27460B49-DC0C-43EE-962A-343B0225E912}"/>
                </a:ext>
              </a:extLst>
            </p:cNvPr>
            <p:cNvSpPr/>
            <p:nvPr/>
          </p:nvSpPr>
          <p:spPr>
            <a:xfrm>
              <a:off x="1656184" y="4585156"/>
              <a:ext cx="1630149"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First Hosp. accreditation (Medical Center)</a:t>
              </a:r>
              <a:endParaRPr lang="zh-TW" altLang="en-US" sz="1400" b="1" dirty="0">
                <a:ea typeface="微軟正黑體" panose="020B0604030504040204" pitchFamily="34" charset="-120"/>
              </a:endParaRPr>
            </a:p>
          </p:txBody>
        </p:sp>
        <p:sp>
          <p:nvSpPr>
            <p:cNvPr id="24" name="Rectangle 20">
              <a:extLst>
                <a:ext uri="{FF2B5EF4-FFF2-40B4-BE49-F238E27FC236}">
                  <a16:creationId xmlns:a16="http://schemas.microsoft.com/office/drawing/2014/main" id="{1B690E80-98F8-482E-BC83-7ECFE0DEF347}"/>
                </a:ext>
              </a:extLst>
            </p:cNvPr>
            <p:cNvSpPr/>
            <p:nvPr/>
          </p:nvSpPr>
          <p:spPr>
            <a:xfrm>
              <a:off x="3231552" y="3074628"/>
              <a:ext cx="994590" cy="400017"/>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2014</a:t>
              </a:r>
            </a:p>
          </p:txBody>
        </p:sp>
        <p:sp>
          <p:nvSpPr>
            <p:cNvPr id="25" name="Rectangle 21">
              <a:extLst>
                <a:ext uri="{FF2B5EF4-FFF2-40B4-BE49-F238E27FC236}">
                  <a16:creationId xmlns:a16="http://schemas.microsoft.com/office/drawing/2014/main" id="{2A89B5F7-1938-4F04-A0F1-F1C4DD34D072}"/>
                </a:ext>
              </a:extLst>
            </p:cNvPr>
            <p:cNvSpPr/>
            <p:nvPr/>
          </p:nvSpPr>
          <p:spPr>
            <a:xfrm>
              <a:off x="3096344" y="3447516"/>
              <a:ext cx="1327868" cy="784830"/>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smtClean="0">
                  <a:latin typeface="+mj-lt"/>
                  <a:ea typeface="微軟正黑體" panose="020B0604030504040204" pitchFamily="34" charset="-120"/>
                </a:rPr>
                <a:t>3</a:t>
              </a:r>
              <a:r>
                <a:rPr lang="en-US" altLang="zh-TW" sz="1400" b="1" baseline="30000" dirty="0" smtClean="0">
                  <a:latin typeface="+mj-lt"/>
                  <a:ea typeface="微軟正黑體" panose="020B0604030504040204" pitchFamily="34" charset="-120"/>
                </a:rPr>
                <a:t>rd</a:t>
              </a:r>
              <a:r>
                <a:rPr lang="en-US" altLang="zh-TW" sz="1400" b="1" dirty="0" smtClean="0">
                  <a:latin typeface="+mj-lt"/>
                  <a:ea typeface="微軟正黑體" panose="020B0604030504040204" pitchFamily="34" charset="-120"/>
                </a:rPr>
                <a:t>  </a:t>
              </a:r>
              <a:r>
                <a:rPr lang="en-US" altLang="zh-TW" sz="1400" b="1" dirty="0">
                  <a:latin typeface="+mj-lt"/>
                  <a:ea typeface="微軟正黑體" panose="020B0604030504040204" pitchFamily="34" charset="-120"/>
                </a:rPr>
                <a:t>Operate-Transfer</a:t>
              </a:r>
              <a:endParaRPr lang="zh-TW" altLang="en-US" sz="1400" b="1" dirty="0">
                <a:latin typeface="+mj-lt"/>
                <a:ea typeface="微軟正黑體" panose="020B0604030504040204" pitchFamily="34" charset="-120"/>
              </a:endParaRPr>
            </a:p>
          </p:txBody>
        </p:sp>
        <p:cxnSp>
          <p:nvCxnSpPr>
            <p:cNvPr id="26" name="Straight Arrow Connector 12">
              <a:extLst>
                <a:ext uri="{FF2B5EF4-FFF2-40B4-BE49-F238E27FC236}">
                  <a16:creationId xmlns:a16="http://schemas.microsoft.com/office/drawing/2014/main" id="{74AD0205-2037-4509-B2D0-CF18576CD984}"/>
                </a:ext>
              </a:extLst>
            </p:cNvPr>
            <p:cNvCxnSpPr>
              <a:cxnSpLocks/>
            </p:cNvCxnSpPr>
            <p:nvPr/>
          </p:nvCxnSpPr>
          <p:spPr>
            <a:xfrm>
              <a:off x="4418994" y="3093226"/>
              <a:ext cx="0" cy="3384000"/>
            </a:xfrm>
            <a:prstGeom prst="straightConnector1">
              <a:avLst/>
            </a:prstGeom>
            <a:noFill/>
            <a:ln w="57150" cap="flat" cmpd="sng" algn="ctr">
              <a:solidFill>
                <a:srgbClr val="B88E6C"/>
              </a:solidFill>
              <a:prstDash val="solid"/>
              <a:tailEnd type="triangle"/>
            </a:ln>
            <a:effectLst/>
          </p:spPr>
        </p:cxnSp>
        <p:sp>
          <p:nvSpPr>
            <p:cNvPr id="27" name="Oval 40">
              <a:extLst>
                <a:ext uri="{FF2B5EF4-FFF2-40B4-BE49-F238E27FC236}">
                  <a16:creationId xmlns:a16="http://schemas.microsoft.com/office/drawing/2014/main" id="{CE0EF450-E3D2-422E-B7F6-1A02115DE4DA}"/>
                </a:ext>
              </a:extLst>
            </p:cNvPr>
            <p:cNvSpPr/>
            <p:nvPr/>
          </p:nvSpPr>
          <p:spPr>
            <a:xfrm>
              <a:off x="4183695" y="2593446"/>
              <a:ext cx="468000" cy="468000"/>
            </a:xfrm>
            <a:prstGeom prst="ellipse">
              <a:avLst/>
            </a:prstGeom>
            <a:solidFill>
              <a:srgbClr val="B88E6C"/>
            </a:soli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sp>
          <p:nvSpPr>
            <p:cNvPr id="29" name="Rectangle 20">
              <a:extLst>
                <a:ext uri="{FF2B5EF4-FFF2-40B4-BE49-F238E27FC236}">
                  <a16:creationId xmlns:a16="http://schemas.microsoft.com/office/drawing/2014/main" id="{25E964B9-C657-41D0-8457-7ECE5BE034E9}"/>
                </a:ext>
              </a:extLst>
            </p:cNvPr>
            <p:cNvSpPr/>
            <p:nvPr/>
          </p:nvSpPr>
          <p:spPr>
            <a:xfrm>
              <a:off x="3231551" y="4264513"/>
              <a:ext cx="981837" cy="400017"/>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2016</a:t>
              </a:r>
            </a:p>
          </p:txBody>
        </p:sp>
        <p:sp>
          <p:nvSpPr>
            <p:cNvPr id="30" name="Rectangle 21">
              <a:extLst>
                <a:ext uri="{FF2B5EF4-FFF2-40B4-BE49-F238E27FC236}">
                  <a16:creationId xmlns:a16="http://schemas.microsoft.com/office/drawing/2014/main" id="{050BCD82-79DF-48A6-9597-40927BADB08D}"/>
                </a:ext>
              </a:extLst>
            </p:cNvPr>
            <p:cNvSpPr/>
            <p:nvPr/>
          </p:nvSpPr>
          <p:spPr>
            <a:xfrm>
              <a:off x="3096344" y="4585156"/>
              <a:ext cx="1533860"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4</a:t>
              </a:r>
              <a:r>
                <a:rPr lang="en-US" altLang="zh-TW" sz="1400" b="1" baseline="30000" dirty="0" smtClean="0">
                  <a:ea typeface="微軟正黑體" panose="020B0604030504040204" pitchFamily="34" charset="-120"/>
                </a:rPr>
                <a:t>th</a:t>
              </a:r>
              <a:r>
                <a:rPr lang="en-US" altLang="zh-TW" sz="1400" b="1" dirty="0" smtClean="0">
                  <a:ea typeface="微軟正黑體" panose="020B0604030504040204" pitchFamily="34" charset="-120"/>
                </a:rPr>
                <a:t>  </a:t>
              </a:r>
              <a:r>
                <a:rPr lang="en-US" altLang="zh-TW" sz="1400" b="1" dirty="0">
                  <a:ea typeface="微軟正黑體" panose="020B0604030504040204" pitchFamily="34" charset="-120"/>
                </a:rPr>
                <a:t>Hosp. accreditation (Medical Center)</a:t>
              </a:r>
              <a:endParaRPr lang="zh-TW" altLang="en-US" sz="1400" b="1" dirty="0">
                <a:ea typeface="微軟正黑體" panose="020B0604030504040204" pitchFamily="34" charset="-120"/>
              </a:endParaRPr>
            </a:p>
          </p:txBody>
        </p:sp>
        <p:sp>
          <p:nvSpPr>
            <p:cNvPr id="44" name="Rectangle 20">
              <a:extLst>
                <a:ext uri="{FF2B5EF4-FFF2-40B4-BE49-F238E27FC236}">
                  <a16:creationId xmlns:a16="http://schemas.microsoft.com/office/drawing/2014/main" id="{F414D31C-DD71-48BF-9E8B-6B1E6BB89F46}"/>
                </a:ext>
              </a:extLst>
            </p:cNvPr>
            <p:cNvSpPr/>
            <p:nvPr/>
          </p:nvSpPr>
          <p:spPr>
            <a:xfrm>
              <a:off x="3218798" y="5380435"/>
              <a:ext cx="998243" cy="400018"/>
            </a:xfrm>
            <a:prstGeom prst="rect">
              <a:avLst/>
            </a:prstGeom>
          </p:spPr>
          <p:txBody>
            <a:bodyPr wrap="square" anchor="b">
              <a:spAutoFit/>
            </a:bodyPr>
            <a:lstStyle/>
            <a:p>
              <a:pPr algn="r" defTabSz="914171">
                <a:defRPr/>
              </a:pPr>
              <a:r>
                <a:rPr lang="en-US" altLang="zh-TW" sz="2000" b="1" cap="all" dirty="0">
                  <a:solidFill>
                    <a:srgbClr val="B88E6C"/>
                  </a:solidFill>
                  <a:latin typeface="Arial Black" panose="020B0A04020102020204" pitchFamily="34" charset="0"/>
                  <a:ea typeface="微軟正黑體" panose="020B0604030504040204" pitchFamily="34" charset="-120"/>
                </a:rPr>
                <a:t>2018</a:t>
              </a:r>
            </a:p>
          </p:txBody>
        </p:sp>
        <p:sp>
          <p:nvSpPr>
            <p:cNvPr id="45" name="Rectangle 21">
              <a:extLst>
                <a:ext uri="{FF2B5EF4-FFF2-40B4-BE49-F238E27FC236}">
                  <a16:creationId xmlns:a16="http://schemas.microsoft.com/office/drawing/2014/main" id="{49CC14F4-DC84-4765-9872-A993BC7D2068}"/>
                </a:ext>
              </a:extLst>
            </p:cNvPr>
            <p:cNvSpPr/>
            <p:nvPr/>
          </p:nvSpPr>
          <p:spPr>
            <a:xfrm>
              <a:off x="3096344" y="5753324"/>
              <a:ext cx="1380613"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5</a:t>
              </a:r>
              <a:r>
                <a:rPr lang="en-US" altLang="zh-TW" sz="1400" b="1" baseline="30000" dirty="0" smtClean="0">
                  <a:ea typeface="微軟正黑體" panose="020B0604030504040204" pitchFamily="34" charset="-120"/>
                </a:rPr>
                <a:t>th</a:t>
              </a:r>
              <a:r>
                <a:rPr lang="en-US" altLang="zh-TW" sz="1400" b="1" dirty="0">
                  <a:ea typeface="微軟正黑體" panose="020B0604030504040204" pitchFamily="34" charset="-120"/>
                </a:rPr>
                <a:t> </a:t>
              </a:r>
              <a:r>
                <a:rPr lang="en-US" altLang="zh-TW" sz="1400" b="1" dirty="0" smtClean="0">
                  <a:ea typeface="微軟正黑體" panose="020B0604030504040204" pitchFamily="34" charset="-120"/>
                </a:rPr>
                <a:t>JCI </a:t>
              </a:r>
              <a:r>
                <a:rPr lang="en-US" altLang="zh-TW" sz="1400" b="1" dirty="0">
                  <a:ea typeface="微軟正黑體" panose="020B0604030504040204" pitchFamily="34" charset="-120"/>
                </a:rPr>
                <a:t>certification </a:t>
              </a:r>
            </a:p>
            <a:p>
              <a:pPr defTabSz="914171">
                <a:lnSpc>
                  <a:spcPts val="1800"/>
                </a:lnSpc>
                <a:defRPr/>
              </a:pPr>
              <a:r>
                <a:rPr lang="en-US" altLang="zh-TW" sz="1400" b="1" dirty="0" smtClean="0">
                  <a:ea typeface="微軟正黑體" panose="020B0604030504040204" pitchFamily="34" charset="-120"/>
                </a:rPr>
                <a:t> </a:t>
              </a:r>
              <a:endParaRPr lang="zh-TW" altLang="en-US" sz="1400" b="1" dirty="0">
                <a:ea typeface="微軟正黑體" panose="020B0604030504040204" pitchFamily="34" charset="-120"/>
              </a:endParaRPr>
            </a:p>
          </p:txBody>
        </p:sp>
        <p:grpSp>
          <p:nvGrpSpPr>
            <p:cNvPr id="68" name="群組 67"/>
            <p:cNvGrpSpPr/>
            <p:nvPr/>
          </p:nvGrpSpPr>
          <p:grpSpPr>
            <a:xfrm>
              <a:off x="4534466" y="1893726"/>
              <a:ext cx="2291602" cy="2885767"/>
              <a:chOff x="4692614" y="1434294"/>
              <a:chExt cx="2291602" cy="2885767"/>
            </a:xfrm>
          </p:grpSpPr>
          <p:grpSp>
            <p:nvGrpSpPr>
              <p:cNvPr id="54" name="群組 53"/>
              <p:cNvGrpSpPr/>
              <p:nvPr/>
            </p:nvGrpSpPr>
            <p:grpSpPr>
              <a:xfrm>
                <a:off x="6516216" y="1434294"/>
                <a:ext cx="468000" cy="2787010"/>
                <a:chOff x="6660232" y="1250784"/>
                <a:chExt cx="468000" cy="2787010"/>
              </a:xfrm>
            </p:grpSpPr>
            <p:cxnSp>
              <p:nvCxnSpPr>
                <p:cNvPr id="31" name="Straight Arrow Connector 12">
                  <a:extLst>
                    <a:ext uri="{FF2B5EF4-FFF2-40B4-BE49-F238E27FC236}">
                      <a16:creationId xmlns:a16="http://schemas.microsoft.com/office/drawing/2014/main" id="{0BDFCC77-11D1-456E-A0B6-2E7D058BF39E}"/>
                    </a:ext>
                  </a:extLst>
                </p:cNvPr>
                <p:cNvCxnSpPr>
                  <a:cxnSpLocks/>
                </p:cNvCxnSpPr>
                <p:nvPr/>
              </p:nvCxnSpPr>
              <p:spPr>
                <a:xfrm flipH="1">
                  <a:off x="6893261" y="1661794"/>
                  <a:ext cx="1942" cy="2376000"/>
                </a:xfrm>
                <a:prstGeom prst="straightConnector1">
                  <a:avLst/>
                </a:prstGeom>
                <a:noFill/>
                <a:ln w="57150" cap="flat" cmpd="sng" algn="ctr">
                  <a:solidFill>
                    <a:srgbClr val="DE7487"/>
                  </a:solidFill>
                  <a:prstDash val="solid"/>
                  <a:tailEnd type="triangle"/>
                </a:ln>
                <a:effectLst/>
              </p:spPr>
            </p:cxnSp>
            <p:sp>
              <p:nvSpPr>
                <p:cNvPr id="32" name="Oval 40">
                  <a:extLst>
                    <a:ext uri="{FF2B5EF4-FFF2-40B4-BE49-F238E27FC236}">
                      <a16:creationId xmlns:a16="http://schemas.microsoft.com/office/drawing/2014/main" id="{5E26D644-A850-44B7-AC02-C80E0BC18C63}"/>
                    </a:ext>
                  </a:extLst>
                </p:cNvPr>
                <p:cNvSpPr/>
                <p:nvPr/>
              </p:nvSpPr>
              <p:spPr>
                <a:xfrm>
                  <a:off x="6660232" y="1250784"/>
                  <a:ext cx="468000" cy="468000"/>
                </a:xfrm>
                <a:prstGeom prst="ellipse">
                  <a:avLst/>
                </a:prstGeom>
                <a:solidFill>
                  <a:srgbClr val="DE7487"/>
                </a:solidFill>
                <a:ln w="25400" cap="flat" cmpd="sng" algn="ctr">
                  <a:solidFill>
                    <a:schemeClr val="bg1">
                      <a:lumMod val="9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nvGrpSpPr>
              <p:cNvPr id="62" name="群組 61"/>
              <p:cNvGrpSpPr/>
              <p:nvPr/>
            </p:nvGrpSpPr>
            <p:grpSpPr>
              <a:xfrm>
                <a:off x="4692614" y="2244044"/>
                <a:ext cx="2056631" cy="2076017"/>
                <a:chOff x="4692614" y="2022796"/>
                <a:chExt cx="2056631" cy="2076017"/>
              </a:xfrm>
            </p:grpSpPr>
            <p:sp>
              <p:nvSpPr>
                <p:cNvPr id="33" name="Rectangle 20">
                  <a:extLst>
                    <a:ext uri="{FF2B5EF4-FFF2-40B4-BE49-F238E27FC236}">
                      <a16:creationId xmlns:a16="http://schemas.microsoft.com/office/drawing/2014/main" id="{53F52A4C-BE7D-47F5-9432-A21968EB2E52}"/>
                    </a:ext>
                  </a:extLst>
                </p:cNvPr>
                <p:cNvSpPr/>
                <p:nvPr/>
              </p:nvSpPr>
              <p:spPr>
                <a:xfrm>
                  <a:off x="4871777" y="2022796"/>
                  <a:ext cx="1732474" cy="400110"/>
                </a:xfrm>
                <a:prstGeom prst="rect">
                  <a:avLst/>
                </a:prstGeom>
              </p:spPr>
              <p:txBody>
                <a:bodyPr wrap="square" anchor="b">
                  <a:spAutoFit/>
                </a:bodyPr>
                <a:lstStyle/>
                <a:p>
                  <a:pPr algn="r" defTabSz="914171">
                    <a:defRPr/>
                  </a:pPr>
                  <a:r>
                    <a:rPr lang="en-US" altLang="zh-TW" sz="2000" b="1" cap="all" dirty="0">
                      <a:solidFill>
                        <a:srgbClr val="DE7487"/>
                      </a:solidFill>
                      <a:latin typeface="Arial Black" panose="020B0A04020102020204" pitchFamily="34" charset="0"/>
                      <a:ea typeface="微軟正黑體" panose="020B0604030504040204" pitchFamily="34" charset="-120"/>
                    </a:rPr>
                    <a:t>2019-2022</a:t>
                  </a:r>
                </a:p>
              </p:txBody>
            </p:sp>
            <p:sp>
              <p:nvSpPr>
                <p:cNvPr id="47" name="Rectangle 21">
                  <a:extLst>
                    <a:ext uri="{FF2B5EF4-FFF2-40B4-BE49-F238E27FC236}">
                      <a16:creationId xmlns:a16="http://schemas.microsoft.com/office/drawing/2014/main" id="{4E74CA86-BEB6-49DD-8E52-77131CEC2D51}"/>
                    </a:ext>
                  </a:extLst>
                </p:cNvPr>
                <p:cNvSpPr/>
                <p:nvPr/>
              </p:nvSpPr>
              <p:spPr>
                <a:xfrm>
                  <a:off x="4692614" y="2455286"/>
                  <a:ext cx="2056631" cy="1643527"/>
                </a:xfrm>
                <a:prstGeom prst="rect">
                  <a:avLst/>
                </a:prstGeom>
              </p:spPr>
              <p:txBody>
                <a:bodyPr wrap="square">
                  <a:spAutoFit/>
                </a:bodyPr>
                <a:lstStyle/>
                <a:p>
                  <a:pPr marL="285750" indent="-285750" defTabSz="914171">
                    <a:lnSpc>
                      <a:spcPct val="120000"/>
                    </a:lnSpc>
                    <a:buFont typeface="Arial" pitchFamily="34" charset="0"/>
                    <a:buChar char="•"/>
                    <a:defRPr/>
                  </a:pPr>
                  <a:r>
                    <a:rPr lang="en-US" altLang="zh-TW" sz="1400" b="1" dirty="0" smtClean="0">
                      <a:latin typeface="+mj-lt"/>
                      <a:ea typeface="微軟正黑體" panose="020B0604030504040204" pitchFamily="34" charset="-120"/>
                    </a:rPr>
                    <a:t>National Innovation Award- 5 items </a:t>
                  </a:r>
                  <a:endParaRPr lang="zh-TW" altLang="en-US" sz="1400" b="1" dirty="0">
                    <a:latin typeface="+mj-lt"/>
                    <a:ea typeface="微軟正黑體" panose="020B0604030504040204" pitchFamily="34" charset="-120"/>
                  </a:endParaRPr>
                </a:p>
                <a:p>
                  <a:pPr marL="285750" indent="-285750" defTabSz="914171">
                    <a:lnSpc>
                      <a:spcPct val="120000"/>
                    </a:lnSpc>
                    <a:buFont typeface="Arial" pitchFamily="34" charset="0"/>
                    <a:buChar char="•"/>
                    <a:defRPr/>
                  </a:pPr>
                  <a:r>
                    <a:rPr lang="en-US" altLang="zh-TW" sz="1400" b="1" dirty="0">
                      <a:ea typeface="微軟正黑體" panose="020B0604030504040204" pitchFamily="34" charset="-120"/>
                    </a:rPr>
                    <a:t>Symbol of National Quality- 17 items</a:t>
                  </a:r>
                </a:p>
                <a:p>
                  <a:pPr marL="285750" indent="-285750" defTabSz="914171">
                    <a:lnSpc>
                      <a:spcPct val="120000"/>
                    </a:lnSpc>
                    <a:buFont typeface="Arial" pitchFamily="34" charset="0"/>
                    <a:buChar char="•"/>
                    <a:defRPr/>
                  </a:pPr>
                  <a:r>
                    <a:rPr lang="en-US" altLang="zh-TW" sz="1400" b="1" dirty="0" smtClean="0">
                      <a:latin typeface="+mj-lt"/>
                      <a:ea typeface="微軟正黑體" panose="020B0604030504040204" pitchFamily="34" charset="-120"/>
                    </a:rPr>
                    <a:t>NHQA</a:t>
                  </a:r>
                  <a:r>
                    <a:rPr lang="zh-TW" altLang="en-US" sz="1400" b="1" dirty="0" smtClean="0">
                      <a:latin typeface="+mj-lt"/>
                      <a:ea typeface="微軟正黑體" panose="020B0604030504040204" pitchFamily="34" charset="-120"/>
                    </a:rPr>
                    <a:t> </a:t>
                  </a:r>
                  <a:r>
                    <a:rPr lang="en-US" altLang="zh-TW" sz="1400" b="1" dirty="0" smtClean="0">
                      <a:latin typeface="+mj-lt"/>
                      <a:ea typeface="微軟正黑體" panose="020B0604030504040204" pitchFamily="34" charset="-120"/>
                    </a:rPr>
                    <a:t>Smart Hospital Award</a:t>
                  </a:r>
                  <a:endParaRPr lang="en-US" altLang="zh-TW" sz="1400" b="1" dirty="0">
                    <a:latin typeface="+mj-lt"/>
                    <a:ea typeface="微軟正黑體" panose="020B0604030504040204" pitchFamily="34" charset="-120"/>
                  </a:endParaRPr>
                </a:p>
              </p:txBody>
            </p:sp>
          </p:grpSp>
        </p:grpSp>
        <p:grpSp>
          <p:nvGrpSpPr>
            <p:cNvPr id="59" name="群組 58"/>
            <p:cNvGrpSpPr/>
            <p:nvPr/>
          </p:nvGrpSpPr>
          <p:grpSpPr>
            <a:xfrm>
              <a:off x="72008" y="2592288"/>
              <a:ext cx="1646712" cy="3915086"/>
              <a:chOff x="296944" y="3068960"/>
              <a:chExt cx="1646712" cy="3915086"/>
            </a:xfrm>
          </p:grpSpPr>
          <p:grpSp>
            <p:nvGrpSpPr>
              <p:cNvPr id="52" name="群組 51"/>
              <p:cNvGrpSpPr/>
              <p:nvPr/>
            </p:nvGrpSpPr>
            <p:grpSpPr>
              <a:xfrm>
                <a:off x="296944" y="4431026"/>
                <a:ext cx="1568445" cy="1105473"/>
                <a:chOff x="296944" y="4367941"/>
                <a:chExt cx="1568445" cy="1105473"/>
              </a:xfrm>
            </p:grpSpPr>
            <p:sp>
              <p:nvSpPr>
                <p:cNvPr id="10" name="Rectangle 20">
                  <a:extLst>
                    <a:ext uri="{FF2B5EF4-FFF2-40B4-BE49-F238E27FC236}">
                      <a16:creationId xmlns:a16="http://schemas.microsoft.com/office/drawing/2014/main" id="{63D4CE7D-30F4-4D16-93B2-3A06B3B80019}"/>
                    </a:ext>
                  </a:extLst>
                </p:cNvPr>
                <p:cNvSpPr/>
                <p:nvPr/>
              </p:nvSpPr>
              <p:spPr>
                <a:xfrm>
                  <a:off x="611560" y="4367941"/>
                  <a:ext cx="1253829" cy="400017"/>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1997</a:t>
                  </a:r>
                  <a:endParaRPr lang="en-US" sz="2000" b="1" cap="all" dirty="0">
                    <a:solidFill>
                      <a:schemeClr val="accent1">
                        <a:lumMod val="50000"/>
                      </a:schemeClr>
                    </a:solidFill>
                    <a:latin typeface="Arial Black" pitchFamily="34" charset="0"/>
                    <a:ea typeface="Microsoft YaHei" pitchFamily="34" charset="-122"/>
                  </a:endParaRPr>
                </a:p>
              </p:txBody>
            </p:sp>
            <p:sp>
              <p:nvSpPr>
                <p:cNvPr id="11" name="Rectangle 21">
                  <a:extLst>
                    <a:ext uri="{FF2B5EF4-FFF2-40B4-BE49-F238E27FC236}">
                      <a16:creationId xmlns:a16="http://schemas.microsoft.com/office/drawing/2014/main" id="{585F2B74-9A9C-4585-A818-789C3C65CC3D}"/>
                    </a:ext>
                  </a:extLst>
                </p:cNvPr>
                <p:cNvSpPr/>
                <p:nvPr/>
              </p:nvSpPr>
              <p:spPr>
                <a:xfrm>
                  <a:off x="296944" y="4688584"/>
                  <a:ext cx="1384970" cy="784830"/>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Open</a:t>
                  </a:r>
                  <a:endParaRPr lang="zh-TW" altLang="en-US" sz="1400" b="1" dirty="0">
                    <a:ea typeface="微軟正黑體" panose="020B0604030504040204" pitchFamily="34" charset="-120"/>
                  </a:endParaRPr>
                </a:p>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Hosp. Accreditation</a:t>
                  </a:r>
                  <a:endParaRPr lang="zh-TW" altLang="en-US" sz="1400" b="1" dirty="0">
                    <a:ea typeface="微軟正黑體" panose="020B0604030504040204" pitchFamily="34" charset="-120"/>
                  </a:endParaRPr>
                </a:p>
              </p:txBody>
            </p:sp>
          </p:grpSp>
          <p:grpSp>
            <p:nvGrpSpPr>
              <p:cNvPr id="51" name="群組 50"/>
              <p:cNvGrpSpPr/>
              <p:nvPr/>
            </p:nvGrpSpPr>
            <p:grpSpPr>
              <a:xfrm>
                <a:off x="296944" y="3257600"/>
                <a:ext cx="1568445" cy="1157718"/>
                <a:chOff x="296944" y="3257600"/>
                <a:chExt cx="1568445" cy="1157718"/>
              </a:xfrm>
            </p:grpSpPr>
            <p:sp>
              <p:nvSpPr>
                <p:cNvPr id="13" name="Rectangle 20">
                  <a:extLst>
                    <a:ext uri="{FF2B5EF4-FFF2-40B4-BE49-F238E27FC236}">
                      <a16:creationId xmlns:a16="http://schemas.microsoft.com/office/drawing/2014/main" id="{FC73D8D9-0D96-4B49-9142-A16EB291C638}"/>
                    </a:ext>
                  </a:extLst>
                </p:cNvPr>
                <p:cNvSpPr/>
                <p:nvPr/>
              </p:nvSpPr>
              <p:spPr>
                <a:xfrm>
                  <a:off x="611560" y="3257600"/>
                  <a:ext cx="1253829" cy="400017"/>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1996</a:t>
                  </a:r>
                  <a:endParaRPr lang="en-US" sz="2000" b="1" cap="all" dirty="0">
                    <a:solidFill>
                      <a:schemeClr val="accent1">
                        <a:lumMod val="50000"/>
                      </a:schemeClr>
                    </a:solidFill>
                    <a:latin typeface="Arial Black" pitchFamily="34" charset="0"/>
                    <a:ea typeface="Microsoft YaHei" pitchFamily="34" charset="-122"/>
                  </a:endParaRPr>
                </a:p>
              </p:txBody>
            </p:sp>
            <p:sp>
              <p:nvSpPr>
                <p:cNvPr id="14" name="Rectangle 21">
                  <a:extLst>
                    <a:ext uri="{FF2B5EF4-FFF2-40B4-BE49-F238E27FC236}">
                      <a16:creationId xmlns:a16="http://schemas.microsoft.com/office/drawing/2014/main" id="{CE6CC9E7-6EB1-4BE6-B0D7-6D652F965D2E}"/>
                    </a:ext>
                  </a:extLst>
                </p:cNvPr>
                <p:cNvSpPr/>
                <p:nvPr/>
              </p:nvSpPr>
              <p:spPr>
                <a:xfrm>
                  <a:off x="296944" y="3630488"/>
                  <a:ext cx="1384970" cy="784830"/>
                </a:xfrm>
                <a:prstGeom prst="rect">
                  <a:avLst/>
                </a:prstGeom>
              </p:spPr>
              <p:txBody>
                <a:bodyPr wrap="square">
                  <a:spAutoFit/>
                </a:bodyPr>
                <a:lstStyle/>
                <a:p>
                  <a:pPr marL="285750" indent="-285750" defTabSz="914171">
                    <a:lnSpc>
                      <a:spcPts val="1800"/>
                    </a:lnSpc>
                    <a:buFont typeface="Arial" pitchFamily="34" charset="0"/>
                    <a:buChar char="•"/>
                    <a:defRPr/>
                  </a:pPr>
                  <a:r>
                    <a:rPr lang="en-US" altLang="zh-TW" sz="1400" b="1" dirty="0" smtClean="0">
                      <a:ea typeface="微軟正黑體" panose="020B0604030504040204" pitchFamily="34" charset="-120"/>
                    </a:rPr>
                    <a:t>First Operate-Transfer</a:t>
                  </a:r>
                  <a:endParaRPr lang="zh-TW" altLang="en-US" sz="1400" b="1" dirty="0">
                    <a:ea typeface="微軟正黑體" panose="020B0604030504040204" pitchFamily="34" charset="-120"/>
                  </a:endParaRPr>
                </a:p>
              </p:txBody>
            </p:sp>
          </p:grpSp>
          <p:grpSp>
            <p:nvGrpSpPr>
              <p:cNvPr id="53" name="群組 52"/>
              <p:cNvGrpSpPr/>
              <p:nvPr/>
            </p:nvGrpSpPr>
            <p:grpSpPr>
              <a:xfrm>
                <a:off x="296944" y="5552207"/>
                <a:ext cx="1568446" cy="1388552"/>
                <a:chOff x="296944" y="5552207"/>
                <a:chExt cx="1568446" cy="1388552"/>
              </a:xfrm>
            </p:grpSpPr>
            <p:sp>
              <p:nvSpPr>
                <p:cNvPr id="17" name="Rectangle 20">
                  <a:extLst>
                    <a:ext uri="{FF2B5EF4-FFF2-40B4-BE49-F238E27FC236}">
                      <a16:creationId xmlns:a16="http://schemas.microsoft.com/office/drawing/2014/main" id="{7340444F-B4E4-4B37-96F6-DAA722AC66D5}"/>
                    </a:ext>
                  </a:extLst>
                </p:cNvPr>
                <p:cNvSpPr/>
                <p:nvPr/>
              </p:nvSpPr>
              <p:spPr>
                <a:xfrm>
                  <a:off x="611560" y="5552207"/>
                  <a:ext cx="1253830" cy="400018"/>
                </a:xfrm>
                <a:prstGeom prst="rect">
                  <a:avLst/>
                </a:prstGeom>
              </p:spPr>
              <p:txBody>
                <a:bodyPr wrap="square" anchor="b">
                  <a:spAutoFit/>
                </a:bodyPr>
                <a:lstStyle/>
                <a:p>
                  <a:pPr defTabSz="914171">
                    <a:defRPr/>
                  </a:pPr>
                  <a:r>
                    <a:rPr lang="en-US" altLang="zh-TW" sz="2000" b="1" cap="all" dirty="0">
                      <a:solidFill>
                        <a:schemeClr val="accent1">
                          <a:lumMod val="50000"/>
                        </a:schemeClr>
                      </a:solidFill>
                      <a:latin typeface="Arial Black" pitchFamily="34" charset="0"/>
                      <a:ea typeface="Microsoft YaHei" pitchFamily="34" charset="-122"/>
                    </a:rPr>
                    <a:t>2001</a:t>
                  </a:r>
                </a:p>
              </p:txBody>
            </p:sp>
            <p:sp>
              <p:nvSpPr>
                <p:cNvPr id="18" name="Rectangle 21">
                  <a:extLst>
                    <a:ext uri="{FF2B5EF4-FFF2-40B4-BE49-F238E27FC236}">
                      <a16:creationId xmlns:a16="http://schemas.microsoft.com/office/drawing/2014/main" id="{4924B582-C997-40EC-BCEA-625AD14B0C28}"/>
                    </a:ext>
                  </a:extLst>
                </p:cNvPr>
                <p:cNvSpPr/>
                <p:nvPr/>
              </p:nvSpPr>
              <p:spPr>
                <a:xfrm>
                  <a:off x="296944" y="5925096"/>
                  <a:ext cx="1464270" cy="1015663"/>
                </a:xfrm>
                <a:prstGeom prst="rect">
                  <a:avLst/>
                </a:prstGeom>
              </p:spPr>
              <p:txBody>
                <a:bodyPr wrap="square">
                  <a:spAutoFit/>
                </a:bodyPr>
                <a:lstStyle/>
                <a:p>
                  <a:pPr marL="174625" indent="-174625" defTabSz="914171">
                    <a:lnSpc>
                      <a:spcPts val="1800"/>
                    </a:lnSpc>
                    <a:buFont typeface="Arial" pitchFamily="34" charset="0"/>
                    <a:buChar char="•"/>
                    <a:defRPr/>
                  </a:pPr>
                  <a:r>
                    <a:rPr lang="en-US" altLang="zh-TW" sz="1400" b="1" dirty="0" smtClean="0">
                      <a:ea typeface="微軟正黑體" panose="020B0604030504040204" pitchFamily="34" charset="-120"/>
                    </a:rPr>
                    <a:t>Class A teaching hospital accreditation </a:t>
                  </a:r>
                  <a:endParaRPr lang="zh-TW" altLang="en-US" sz="1400" b="1" dirty="0">
                    <a:ea typeface="微軟正黑體" panose="020B0604030504040204" pitchFamily="34" charset="-120"/>
                  </a:endParaRPr>
                </a:p>
              </p:txBody>
            </p:sp>
          </p:grpSp>
          <p:cxnSp>
            <p:nvCxnSpPr>
              <p:cNvPr id="19" name="Straight Arrow Connector 12">
                <a:extLst>
                  <a:ext uri="{FF2B5EF4-FFF2-40B4-BE49-F238E27FC236}">
                    <a16:creationId xmlns:a16="http://schemas.microsoft.com/office/drawing/2014/main" id="{DDE19A81-7F81-4973-BFE3-2000CB4B85D2}"/>
                  </a:ext>
                </a:extLst>
              </p:cNvPr>
              <p:cNvCxnSpPr>
                <a:cxnSpLocks/>
              </p:cNvCxnSpPr>
              <p:nvPr/>
            </p:nvCxnSpPr>
            <p:spPr>
              <a:xfrm flipH="1">
                <a:off x="1708520" y="3384046"/>
                <a:ext cx="2272" cy="3600000"/>
              </a:xfrm>
              <a:prstGeom prst="straightConnector1">
                <a:avLst/>
              </a:prstGeom>
              <a:noFill/>
              <a:ln w="57150" cap="flat" cmpd="sng" algn="ctr">
                <a:solidFill>
                  <a:schemeClr val="tx2">
                    <a:lumMod val="75000"/>
                  </a:schemeClr>
                </a:solidFill>
                <a:prstDash val="solid"/>
                <a:tailEnd type="triangle"/>
              </a:ln>
              <a:effectLst/>
            </p:spPr>
          </p:cxnSp>
          <p:sp>
            <p:nvSpPr>
              <p:cNvPr id="15" name="Oval 10">
                <a:extLst>
                  <a:ext uri="{FF2B5EF4-FFF2-40B4-BE49-F238E27FC236}">
                    <a16:creationId xmlns:a16="http://schemas.microsoft.com/office/drawing/2014/main" id="{D0C5322F-C80F-44C1-9CF8-A3C06DF42D2B}"/>
                  </a:ext>
                </a:extLst>
              </p:cNvPr>
              <p:cNvSpPr/>
              <p:nvPr/>
            </p:nvSpPr>
            <p:spPr>
              <a:xfrm>
                <a:off x="1475656" y="3068960"/>
                <a:ext cx="468000" cy="468000"/>
              </a:xfrm>
              <a:prstGeom prst="ellipse">
                <a:avLst/>
              </a:prstGeom>
              <a:gradFill>
                <a:gsLst>
                  <a:gs pos="0">
                    <a:schemeClr val="tx2">
                      <a:lumMod val="75000"/>
                    </a:schemeClr>
                  </a:gs>
                  <a:gs pos="100000">
                    <a:schemeClr val="accent2">
                      <a:lumMod val="50000"/>
                    </a:schemeClr>
                  </a:gs>
                </a:gsLst>
                <a:lin ang="5400000" scaled="0"/>
              </a:gradFill>
              <a:ln w="25400" cap="flat" cmpd="sng" algn="ctr">
                <a:solidFill>
                  <a:schemeClr val="bg1">
                    <a:lumMod val="8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nvGrpSpPr>
            <p:cNvPr id="67" name="群組 66"/>
            <p:cNvGrpSpPr/>
            <p:nvPr/>
          </p:nvGrpSpPr>
          <p:grpSpPr>
            <a:xfrm>
              <a:off x="6552728" y="1260275"/>
              <a:ext cx="2379437" cy="3492604"/>
              <a:chOff x="6552728" y="800843"/>
              <a:chExt cx="2379437" cy="3492604"/>
            </a:xfrm>
          </p:grpSpPr>
          <p:grpSp>
            <p:nvGrpSpPr>
              <p:cNvPr id="66" name="群組 65"/>
              <p:cNvGrpSpPr/>
              <p:nvPr/>
            </p:nvGrpSpPr>
            <p:grpSpPr>
              <a:xfrm>
                <a:off x="6552728" y="1783517"/>
                <a:ext cx="2379437" cy="2509930"/>
                <a:chOff x="6552728" y="1783517"/>
                <a:chExt cx="2379437" cy="2509930"/>
              </a:xfrm>
            </p:grpSpPr>
            <p:sp>
              <p:nvSpPr>
                <p:cNvPr id="34" name="Rectangle 21">
                  <a:extLst>
                    <a:ext uri="{FF2B5EF4-FFF2-40B4-BE49-F238E27FC236}">
                      <a16:creationId xmlns:a16="http://schemas.microsoft.com/office/drawing/2014/main" id="{A467DA10-5532-41B9-B201-C798BCE40B00}"/>
                    </a:ext>
                  </a:extLst>
                </p:cNvPr>
                <p:cNvSpPr/>
                <p:nvPr/>
              </p:nvSpPr>
              <p:spPr>
                <a:xfrm>
                  <a:off x="6552728" y="2132856"/>
                  <a:ext cx="2010238" cy="2160591"/>
                </a:xfrm>
                <a:prstGeom prst="rect">
                  <a:avLst/>
                </a:prstGeom>
              </p:spPr>
              <p:txBody>
                <a:bodyPr wrap="square">
                  <a:spAutoFit/>
                </a:bodyPr>
                <a:lstStyle/>
                <a:p>
                  <a:pPr marL="285750" indent="-285750" defTabSz="914171">
                    <a:lnSpc>
                      <a:spcPct val="120000"/>
                    </a:lnSpc>
                    <a:buFont typeface="Arial" pitchFamily="34" charset="0"/>
                    <a:buChar char="•"/>
                    <a:defRPr/>
                  </a:pPr>
                  <a:r>
                    <a:rPr lang="en-US" altLang="zh-TW" sz="1400" b="1" dirty="0" smtClean="0">
                      <a:ea typeface="微軟正黑體" panose="020B0604030504040204" pitchFamily="34" charset="-120"/>
                    </a:rPr>
                    <a:t>DSC certification program- 13 items </a:t>
                  </a:r>
                  <a:endParaRPr lang="en-US" altLang="zh-TW" sz="1400" b="1" dirty="0">
                    <a:ea typeface="微軟正黑體" panose="020B0604030504040204" pitchFamily="34" charset="-120"/>
                  </a:endParaRPr>
                </a:p>
                <a:p>
                  <a:pPr marL="285750" indent="-285750" defTabSz="914171">
                    <a:lnSpc>
                      <a:spcPct val="120000"/>
                    </a:lnSpc>
                    <a:buFont typeface="Arial" pitchFamily="34" charset="0"/>
                    <a:buChar char="•"/>
                    <a:defRPr/>
                  </a:pPr>
                  <a:r>
                    <a:rPr lang="en-US" altLang="zh-TW" sz="1400" b="1" dirty="0" smtClean="0">
                      <a:ea typeface="微軟正黑體" panose="020B0604030504040204" pitchFamily="34" charset="-120"/>
                    </a:rPr>
                    <a:t>3</a:t>
                  </a:r>
                  <a:r>
                    <a:rPr lang="en-US" altLang="zh-TW" sz="1400" b="1" baseline="30000" dirty="0" smtClean="0">
                      <a:ea typeface="微軟正黑體" panose="020B0604030504040204" pitchFamily="34" charset="-120"/>
                    </a:rPr>
                    <a:t>rd</a:t>
                  </a:r>
                  <a:r>
                    <a:rPr lang="en-US" altLang="zh-TW" sz="1400" b="1" dirty="0" smtClean="0">
                      <a:ea typeface="微軟正黑體" panose="020B0604030504040204" pitchFamily="34" charset="-120"/>
                    </a:rPr>
                    <a:t> AAHRPP certification </a:t>
                  </a:r>
                  <a:endParaRPr lang="en-US" altLang="zh-TW" sz="1400" b="1" dirty="0">
                    <a:ea typeface="微軟正黑體" panose="020B0604030504040204" pitchFamily="34" charset="-120"/>
                  </a:endParaRPr>
                </a:p>
                <a:p>
                  <a:pPr marL="285750" indent="-285750" defTabSz="914171">
                    <a:lnSpc>
                      <a:spcPct val="120000"/>
                    </a:lnSpc>
                    <a:buFont typeface="Arial" pitchFamily="34" charset="0"/>
                    <a:buChar char="•"/>
                    <a:defRPr/>
                  </a:pPr>
                  <a:r>
                    <a:rPr lang="en-US" altLang="zh-TW" sz="1400" b="1" dirty="0" smtClean="0">
                      <a:ea typeface="微軟正黑體" panose="020B0604030504040204" pitchFamily="34" charset="-120"/>
                    </a:rPr>
                    <a:t>4</a:t>
                  </a:r>
                  <a:r>
                    <a:rPr lang="en-US" altLang="zh-TW" sz="1400" b="1" baseline="30000" dirty="0" smtClean="0">
                      <a:ea typeface="微軟正黑體" panose="020B0604030504040204" pitchFamily="34" charset="-120"/>
                    </a:rPr>
                    <a:t>th</a:t>
                  </a:r>
                  <a:r>
                    <a:rPr lang="en-US" altLang="zh-TW" sz="1400" b="1" dirty="0" smtClean="0">
                      <a:ea typeface="微軟正黑體" panose="020B0604030504040204" pitchFamily="34" charset="-120"/>
                    </a:rPr>
                    <a:t> Operate-Transfer</a:t>
                  </a:r>
                </a:p>
                <a:p>
                  <a:pPr marL="285750" indent="-285750" defTabSz="914171">
                    <a:lnSpc>
                      <a:spcPct val="120000"/>
                    </a:lnSpc>
                    <a:buFont typeface="Arial" pitchFamily="34" charset="0"/>
                    <a:buChar char="•"/>
                    <a:defRPr/>
                  </a:pPr>
                  <a:r>
                    <a:rPr lang="en-US" altLang="zh-TW" sz="1400" b="1" dirty="0" smtClean="0">
                      <a:ea typeface="微軟正黑體" panose="020B0604030504040204" pitchFamily="34" charset="-120"/>
                    </a:rPr>
                    <a:t>5</a:t>
                  </a:r>
                  <a:r>
                    <a:rPr lang="en-US" altLang="zh-TW" sz="1400" b="1" baseline="30000" dirty="0" smtClean="0">
                      <a:ea typeface="微軟正黑體" panose="020B0604030504040204" pitchFamily="34" charset="-120"/>
                    </a:rPr>
                    <a:t>th</a:t>
                  </a:r>
                  <a:r>
                    <a:rPr lang="en-US" altLang="zh-TW" sz="1400" b="1" dirty="0" smtClean="0">
                      <a:ea typeface="微軟正黑體" panose="020B0604030504040204" pitchFamily="34" charset="-120"/>
                    </a:rPr>
                    <a:t>  </a:t>
                  </a:r>
                  <a:r>
                    <a:rPr lang="en-US" altLang="zh-TW" sz="1400" b="1" dirty="0">
                      <a:ea typeface="微軟正黑體" panose="020B0604030504040204" pitchFamily="34" charset="-120"/>
                    </a:rPr>
                    <a:t>Hosp. accreditation (Medical Center)</a:t>
                  </a:r>
                  <a:endParaRPr lang="zh-TW" altLang="en-US" sz="1400" b="1" dirty="0">
                    <a:ea typeface="微軟正黑體" panose="020B0604030504040204" pitchFamily="34" charset="-120"/>
                  </a:endParaRPr>
                </a:p>
              </p:txBody>
            </p:sp>
            <p:sp>
              <p:nvSpPr>
                <p:cNvPr id="46" name="Rectangle 20">
                  <a:extLst>
                    <a:ext uri="{FF2B5EF4-FFF2-40B4-BE49-F238E27FC236}">
                      <a16:creationId xmlns:a16="http://schemas.microsoft.com/office/drawing/2014/main" id="{F63ACB35-6D7E-46F3-9E9E-D7C8C02C1542}"/>
                    </a:ext>
                  </a:extLst>
                </p:cNvPr>
                <p:cNvSpPr/>
                <p:nvPr/>
              </p:nvSpPr>
              <p:spPr>
                <a:xfrm>
                  <a:off x="6804248" y="1783517"/>
                  <a:ext cx="2127917" cy="400017"/>
                </a:xfrm>
                <a:prstGeom prst="rect">
                  <a:avLst/>
                </a:prstGeom>
              </p:spPr>
              <p:txBody>
                <a:bodyPr wrap="square" anchor="b">
                  <a:spAutoFit/>
                </a:bodyPr>
                <a:lstStyle/>
                <a:p>
                  <a:pPr defTabSz="914171">
                    <a:defRPr/>
                  </a:pPr>
                  <a:r>
                    <a:rPr lang="en-US" altLang="zh-TW" sz="2000" b="1" cap="all" dirty="0">
                      <a:solidFill>
                        <a:schemeClr val="accent1">
                          <a:lumMod val="75000"/>
                        </a:schemeClr>
                      </a:solidFill>
                      <a:latin typeface="Arial Black" panose="020B0A04020102020204" pitchFamily="34" charset="0"/>
                      <a:ea typeface="微軟正黑體" panose="020B0604030504040204" pitchFamily="34" charset="-120"/>
                    </a:rPr>
                    <a:t>  </a:t>
                  </a:r>
                  <a:r>
                    <a:rPr lang="en-US" altLang="zh-TW" sz="2000" b="1" cap="all" dirty="0">
                      <a:solidFill>
                        <a:srgbClr val="7E8779"/>
                      </a:solidFill>
                      <a:latin typeface="Arial Black" panose="020B0A04020102020204" pitchFamily="34" charset="0"/>
                      <a:ea typeface="微軟正黑體" panose="020B0604030504040204" pitchFamily="34" charset="-120"/>
                    </a:rPr>
                    <a:t>2023~</a:t>
                  </a:r>
                </a:p>
              </p:txBody>
            </p:sp>
          </p:grpSp>
          <p:grpSp>
            <p:nvGrpSpPr>
              <p:cNvPr id="63" name="群組 62"/>
              <p:cNvGrpSpPr/>
              <p:nvPr/>
            </p:nvGrpSpPr>
            <p:grpSpPr>
              <a:xfrm>
                <a:off x="8244408" y="800843"/>
                <a:ext cx="468000" cy="3435010"/>
                <a:chOff x="6660232" y="1250784"/>
                <a:chExt cx="468000" cy="3435010"/>
              </a:xfrm>
            </p:grpSpPr>
            <p:cxnSp>
              <p:nvCxnSpPr>
                <p:cNvPr id="64" name="Straight Arrow Connector 12">
                  <a:extLst>
                    <a:ext uri="{FF2B5EF4-FFF2-40B4-BE49-F238E27FC236}">
                      <a16:creationId xmlns:a16="http://schemas.microsoft.com/office/drawing/2014/main" id="{0BDFCC77-11D1-456E-A0B6-2E7D058BF39E}"/>
                    </a:ext>
                  </a:extLst>
                </p:cNvPr>
                <p:cNvCxnSpPr>
                  <a:cxnSpLocks/>
                </p:cNvCxnSpPr>
                <p:nvPr/>
              </p:nvCxnSpPr>
              <p:spPr>
                <a:xfrm flipH="1">
                  <a:off x="6893261" y="1661794"/>
                  <a:ext cx="0" cy="3024000"/>
                </a:xfrm>
                <a:prstGeom prst="straightConnector1">
                  <a:avLst/>
                </a:prstGeom>
                <a:noFill/>
                <a:ln w="57150" cap="flat" cmpd="sng" algn="ctr">
                  <a:solidFill>
                    <a:srgbClr val="7E8779"/>
                  </a:solidFill>
                  <a:prstDash val="solid"/>
                  <a:tailEnd type="triangle"/>
                </a:ln>
                <a:effectLst/>
              </p:spPr>
            </p:cxnSp>
            <p:sp>
              <p:nvSpPr>
                <p:cNvPr id="65" name="Oval 40">
                  <a:extLst>
                    <a:ext uri="{FF2B5EF4-FFF2-40B4-BE49-F238E27FC236}">
                      <a16:creationId xmlns:a16="http://schemas.microsoft.com/office/drawing/2014/main" id="{5E26D644-A850-44B7-AC02-C80E0BC18C63}"/>
                    </a:ext>
                  </a:extLst>
                </p:cNvPr>
                <p:cNvSpPr/>
                <p:nvPr/>
              </p:nvSpPr>
              <p:spPr>
                <a:xfrm>
                  <a:off x="6660232" y="1250784"/>
                  <a:ext cx="468000" cy="468000"/>
                </a:xfrm>
                <a:prstGeom prst="ellipse">
                  <a:avLst/>
                </a:prstGeom>
                <a:solidFill>
                  <a:srgbClr val="7E8779"/>
                </a:solidFill>
                <a:ln w="25400" cap="flat" cmpd="sng" algn="ctr">
                  <a:solidFill>
                    <a:schemeClr val="bg1">
                      <a:lumMod val="95000"/>
                    </a:schemeClr>
                  </a:solidFill>
                  <a:prstDash val="solid"/>
                </a:ln>
                <a:effectLst/>
                <a:scene3d>
                  <a:camera prst="orthographicFront"/>
                  <a:lightRig rig="threePt" dir="t"/>
                </a:scene3d>
                <a:sp3d>
                  <a:bevelT/>
                </a:sp3d>
              </p:spPr>
              <p:txBody>
                <a:bodyPr rtlCol="0" anchor="ctr"/>
                <a:lstStyle/>
                <a:p>
                  <a:pPr algn="ctr" defTabSz="914171">
                    <a:defRPr/>
                  </a:pPr>
                  <a:endParaRPr lang="en-US" b="1" kern="0" dirty="0">
                    <a:solidFill>
                      <a:prstClr val="white"/>
                    </a:solidFill>
                    <a:latin typeface="微軟正黑體" panose="020B0604030504040204" pitchFamily="34" charset="-120"/>
                    <a:ea typeface="微軟正黑體" panose="020B0604030504040204" pitchFamily="34" charset="-120"/>
                  </a:endParaRPr>
                </a:p>
              </p:txBody>
            </p:sp>
          </p:grpSp>
        </p:grpSp>
        <p:pic>
          <p:nvPicPr>
            <p:cNvPr id="69" name="圖片 68">
              <a:extLst>
                <a:ext uri="{FF2B5EF4-FFF2-40B4-BE49-F238E27FC236}">
                  <a16:creationId xmlns:a16="http://schemas.microsoft.com/office/drawing/2014/main" id="{8CE7EF56-9AC5-5036-564B-D493F3493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190" y="4680297"/>
              <a:ext cx="2210015" cy="2210015"/>
            </a:xfrm>
            <a:prstGeom prst="rect">
              <a:avLst/>
            </a:prstGeom>
          </p:spPr>
        </p:pic>
      </p:grpSp>
      <p:sp>
        <p:nvSpPr>
          <p:cNvPr id="55" name="Rectangle 20">
            <a:extLst>
              <a:ext uri="{FF2B5EF4-FFF2-40B4-BE49-F238E27FC236}">
                <a16:creationId xmlns:a16="http://schemas.microsoft.com/office/drawing/2014/main" id="{53F52A4C-BE7D-47F5-9432-A21968EB2E52}"/>
              </a:ext>
            </a:extLst>
          </p:cNvPr>
          <p:cNvSpPr/>
          <p:nvPr/>
        </p:nvSpPr>
        <p:spPr>
          <a:xfrm>
            <a:off x="-5025076" y="542360"/>
            <a:ext cx="1732474" cy="400017"/>
          </a:xfrm>
          <a:prstGeom prst="rect">
            <a:avLst/>
          </a:prstGeom>
        </p:spPr>
        <p:txBody>
          <a:bodyPr wrap="square" anchor="b">
            <a:spAutoFit/>
          </a:bodyPr>
          <a:lstStyle/>
          <a:p>
            <a:pPr algn="r" defTabSz="914171">
              <a:defRPr/>
            </a:pPr>
            <a:r>
              <a:rPr lang="en-US" altLang="zh-TW" sz="2000" b="1" cap="all" dirty="0">
                <a:solidFill>
                  <a:schemeClr val="accent1">
                    <a:lumMod val="75000"/>
                  </a:schemeClr>
                </a:solidFill>
                <a:latin typeface="Arial Black" panose="020B0A04020102020204" pitchFamily="34" charset="0"/>
                <a:ea typeface="微軟正黑體" panose="020B0604030504040204" pitchFamily="34" charset="-120"/>
              </a:rPr>
              <a:t>2019-2022</a:t>
            </a:r>
          </a:p>
        </p:txBody>
      </p:sp>
      <p:sp>
        <p:nvSpPr>
          <p:cNvPr id="57" name="投影片編號版面配置區 1"/>
          <p:cNvSpPr txBox="1">
            <a:spLocks/>
          </p:cNvSpPr>
          <p:nvPr/>
        </p:nvSpPr>
        <p:spPr>
          <a:xfrm>
            <a:off x="6948264" y="65087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A9ADB7-3B6D-41B8-A7A1-8718EAE2809C}" type="slidenum">
              <a:rPr lang="en-US" altLang="zh-TW" smtClean="0"/>
              <a:pPr/>
              <a:t>4</a:t>
            </a:fld>
            <a:endParaRPr lang="en-US" altLang="zh-TW" dirty="0"/>
          </a:p>
        </p:txBody>
      </p:sp>
    </p:spTree>
    <p:extLst>
      <p:ext uri="{BB962C8B-B14F-4D97-AF65-F5344CB8AC3E}">
        <p14:creationId xmlns:p14="http://schemas.microsoft.com/office/powerpoint/2010/main" val="35140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5</a:t>
            </a:fld>
            <a:endParaRPr lang="zh-TW" altLang="en-US">
              <a:solidFill>
                <a:prstClr val="black">
                  <a:tint val="75000"/>
                </a:prstClr>
              </a:solidFill>
            </a:endParaRPr>
          </a:p>
        </p:txBody>
      </p:sp>
      <p:pic>
        <p:nvPicPr>
          <p:cNvPr id="3" name="圖片 2"/>
          <p:cNvPicPr>
            <a:picLocks noChangeAspect="1"/>
          </p:cNvPicPr>
          <p:nvPr/>
        </p:nvPicPr>
        <p:blipFill>
          <a:blip r:embed="rId2">
            <a:extLst>
              <a:ext uri="{BEBA8EAE-BF5A-486C-A8C5-ECC9F3942E4B}">
                <a14:imgProps xmlns:a14="http://schemas.microsoft.com/office/drawing/2010/main">
                  <a14:imgLayer r:embed="rId3">
                    <a14:imgEffect>
                      <a14:sharpenSoften amount="29000"/>
                    </a14:imgEffect>
                    <a14:imgEffect>
                      <a14:colorTemperature colorTemp="7200"/>
                    </a14:imgEffect>
                    <a14:imgEffect>
                      <a14:saturation sat="200000"/>
                    </a14:imgEffect>
                    <a14:imgEffect>
                      <a14:brightnessContrast bright="6000" contrast="18000"/>
                    </a14:imgEffect>
                  </a14:imgLayer>
                </a14:imgProps>
              </a:ext>
            </a:extLst>
          </a:blip>
          <a:stretch>
            <a:fillRect/>
          </a:stretch>
        </p:blipFill>
        <p:spPr>
          <a:xfrm>
            <a:off x="0" y="0"/>
            <a:ext cx="9143999" cy="6858000"/>
          </a:xfrm>
          <a:prstGeom prst="rect">
            <a:avLst/>
          </a:prstGeom>
          <a:effectLst/>
        </p:spPr>
      </p:pic>
      <p:sp>
        <p:nvSpPr>
          <p:cNvPr id="4" name="標題 2">
            <a:extLst>
              <a:ext uri="{FF2B5EF4-FFF2-40B4-BE49-F238E27FC236}">
                <a16:creationId xmlns:a16="http://schemas.microsoft.com/office/drawing/2014/main" id="{6732D5D0-6502-EC4D-8191-EA57A0CAA8CD}"/>
              </a:ext>
            </a:extLst>
          </p:cNvPr>
          <p:cNvSpPr txBox="1">
            <a:spLocks/>
          </p:cNvSpPr>
          <p:nvPr/>
        </p:nvSpPr>
        <p:spPr>
          <a:xfrm>
            <a:off x="683568" y="144016"/>
            <a:ext cx="8229600" cy="7647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mn-lt"/>
                <a:ea typeface="微軟正黑體" pitchFamily="34" charset="-120"/>
                <a:cs typeface="+mj-cs"/>
              </a:defRPr>
            </a:lvl1pPr>
          </a:lstStyle>
          <a:p>
            <a:pPr algn="r"/>
            <a:r>
              <a:rPr lang="en-US" altLang="zh-TW" dirty="0" smtClean="0"/>
              <a:t>Vision </a:t>
            </a:r>
            <a:endParaRPr lang="zh-TW" altLang="en-US" dirty="0"/>
          </a:p>
        </p:txBody>
      </p:sp>
      <p:sp>
        <p:nvSpPr>
          <p:cNvPr id="5" name="投影片編號版面配置區 3">
            <a:extLst>
              <a:ext uri="{FF2B5EF4-FFF2-40B4-BE49-F238E27FC236}">
                <a16:creationId xmlns:a16="http://schemas.microsoft.com/office/drawing/2014/main" id="{8057055A-EEB3-0641-9BE1-F5564AD8FA8C}"/>
              </a:ext>
            </a:extLst>
          </p:cNvPr>
          <p:cNvSpPr txBox="1">
            <a:spLocks/>
          </p:cNvSpPr>
          <p:nvPr/>
        </p:nvSpPr>
        <p:spPr>
          <a:xfrm>
            <a:off x="7020272" y="6356350"/>
            <a:ext cx="21336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F0990F-49E1-4FEB-8995-5DD63E1EE8F6}" type="slidenum">
              <a:rPr lang="zh-TW" altLang="en-US" smtClean="0"/>
              <a:pPr/>
              <a:t>5</a:t>
            </a:fld>
            <a:endParaRPr lang="zh-TW" altLang="en-US" dirty="0"/>
          </a:p>
        </p:txBody>
      </p:sp>
      <p:sp>
        <p:nvSpPr>
          <p:cNvPr id="7" name="內容版面配置區 3">
            <a:extLst>
              <a:ext uri="{FF2B5EF4-FFF2-40B4-BE49-F238E27FC236}">
                <a16:creationId xmlns:a16="http://schemas.microsoft.com/office/drawing/2014/main" id="{AE76738C-8037-DD4F-A031-73A8570D9AB4}"/>
              </a:ext>
            </a:extLst>
          </p:cNvPr>
          <p:cNvSpPr txBox="1">
            <a:spLocks/>
          </p:cNvSpPr>
          <p:nvPr/>
        </p:nvSpPr>
        <p:spPr>
          <a:xfrm>
            <a:off x="395536" y="5023717"/>
            <a:ext cx="8229600" cy="1645643"/>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2pPr>
            <a:lvl3pPr marL="11430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3pPr>
            <a:lvl4pPr marL="16002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4pPr>
            <a:lvl5pPr marL="2057400" indent="-22860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b="1" dirty="0">
                <a:solidFill>
                  <a:srgbClr val="FFFF00"/>
                </a:solidFill>
              </a:rPr>
              <a:t>T</a:t>
            </a:r>
            <a:r>
              <a:rPr lang="en" altLang="zh-TW" b="1" dirty="0" smtClean="0">
                <a:solidFill>
                  <a:srgbClr val="FFFF00"/>
                </a:solidFill>
              </a:rPr>
              <a:t>o be a well-known international high-quality Medical Center </a:t>
            </a:r>
          </a:p>
          <a:p>
            <a:pPr marL="0" indent="0" algn="ctr">
              <a:buNone/>
            </a:pPr>
            <a:r>
              <a:rPr lang="en" altLang="zh-TW" b="1" dirty="0" smtClean="0">
                <a:solidFill>
                  <a:srgbClr val="FFFF00"/>
                </a:solidFill>
              </a:rPr>
              <a:t>to </a:t>
            </a:r>
            <a:r>
              <a:rPr lang="en" altLang="zh-TW" b="1" dirty="0">
                <a:solidFill>
                  <a:srgbClr val="FFFF00"/>
                </a:solidFill>
              </a:rPr>
              <a:t>provide comprehensive </a:t>
            </a:r>
            <a:r>
              <a:rPr lang="en" altLang="zh-TW" b="1" dirty="0" smtClean="0">
                <a:solidFill>
                  <a:srgbClr val="FFFF00"/>
                </a:solidFill>
              </a:rPr>
              <a:t>medical care </a:t>
            </a:r>
            <a:r>
              <a:rPr lang="en" altLang="zh-TW" b="1" dirty="0">
                <a:solidFill>
                  <a:srgbClr val="FFFF00"/>
                </a:solidFill>
              </a:rPr>
              <a:t>for </a:t>
            </a:r>
            <a:r>
              <a:rPr lang="en" altLang="zh-TW" b="1" dirty="0" smtClean="0">
                <a:solidFill>
                  <a:srgbClr val="FFFF00"/>
                </a:solidFill>
              </a:rPr>
              <a:t>all</a:t>
            </a:r>
            <a:endParaRPr lang="zh-TW" altLang="en-US" b="1" dirty="0">
              <a:solidFill>
                <a:srgbClr val="FFFF00"/>
              </a:solidFill>
            </a:endParaRPr>
          </a:p>
        </p:txBody>
      </p:sp>
    </p:spTree>
    <p:extLst>
      <p:ext uri="{BB962C8B-B14F-4D97-AF65-F5344CB8AC3E}">
        <p14:creationId xmlns:p14="http://schemas.microsoft.com/office/powerpoint/2010/main" val="14953514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SLIDEtoME\TP模板\新建文件夹 (16)\bg14.jpg">
            <a:extLst>
              <a:ext uri="{FF2B5EF4-FFF2-40B4-BE49-F238E27FC236}">
                <a16:creationId xmlns:a16="http://schemas.microsoft.com/office/drawing/2014/main" id="{5699AEB8-0123-4E81-A886-086077B304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5803" t="43815" r="4866" b="7031"/>
          <a:stretch/>
        </p:blipFill>
        <p:spPr bwMode="auto">
          <a:xfrm>
            <a:off x="36512" y="3039764"/>
            <a:ext cx="9144000" cy="377361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a:xfrm>
            <a:off x="7020272" y="6376243"/>
            <a:ext cx="2133600" cy="365125"/>
          </a:xfrm>
        </p:spPr>
        <p:txBody>
          <a:bodyPr/>
          <a:lstStyle/>
          <a:p>
            <a:fld id="{CBF0990F-49E1-4FEB-8995-5DD63E1EE8F6}" type="slidenum">
              <a:rPr lang="zh-TW" altLang="en-US" smtClean="0">
                <a:solidFill>
                  <a:prstClr val="black">
                    <a:lumMod val="65000"/>
                    <a:lumOff val="35000"/>
                  </a:prstClr>
                </a:solidFill>
              </a:rPr>
              <a:pPr/>
              <a:t>6</a:t>
            </a:fld>
            <a:endParaRPr lang="zh-TW" altLang="en-US" dirty="0">
              <a:solidFill>
                <a:prstClr val="black">
                  <a:lumMod val="65000"/>
                  <a:lumOff val="35000"/>
                </a:prstClr>
              </a:solidFill>
            </a:endParaRPr>
          </a:p>
        </p:txBody>
      </p:sp>
      <p:graphicFrame>
        <p:nvGraphicFramePr>
          <p:cNvPr id="5" name="Group 135"/>
          <p:cNvGraphicFramePr>
            <a:graphicFrameLocks noGrp="1"/>
          </p:cNvGraphicFramePr>
          <p:nvPr>
            <p:extLst>
              <p:ext uri="{D42A27DB-BD31-4B8C-83A1-F6EECF244321}">
                <p14:modId xmlns:p14="http://schemas.microsoft.com/office/powerpoint/2010/main" val="3428501358"/>
              </p:ext>
            </p:extLst>
          </p:nvPr>
        </p:nvGraphicFramePr>
        <p:xfrm>
          <a:off x="431032" y="1293510"/>
          <a:ext cx="3816425" cy="5216569"/>
        </p:xfrm>
        <a:graphic>
          <a:graphicData uri="http://schemas.openxmlformats.org/drawingml/2006/table">
            <a:tbl>
              <a:tblPr/>
              <a:tblGrid>
                <a:gridCol w="756592">
                  <a:extLst>
                    <a:ext uri="{9D8B030D-6E8A-4147-A177-3AD203B41FA5}">
                      <a16:colId xmlns:a16="http://schemas.microsoft.com/office/drawing/2014/main" val="20001"/>
                    </a:ext>
                  </a:extLst>
                </a:gridCol>
                <a:gridCol w="583723">
                  <a:extLst>
                    <a:ext uri="{9D8B030D-6E8A-4147-A177-3AD203B41FA5}">
                      <a16:colId xmlns:a16="http://schemas.microsoft.com/office/drawing/2014/main" val="20002"/>
                    </a:ext>
                  </a:extLst>
                </a:gridCol>
                <a:gridCol w="1789064">
                  <a:extLst>
                    <a:ext uri="{9D8B030D-6E8A-4147-A177-3AD203B41FA5}">
                      <a16:colId xmlns:a16="http://schemas.microsoft.com/office/drawing/2014/main" val="20003"/>
                    </a:ext>
                  </a:extLst>
                </a:gridCol>
                <a:gridCol w="687046">
                  <a:extLst>
                    <a:ext uri="{9D8B030D-6E8A-4147-A177-3AD203B41FA5}">
                      <a16:colId xmlns:a16="http://schemas.microsoft.com/office/drawing/2014/main" val="20005"/>
                    </a:ext>
                  </a:extLst>
                </a:gridCol>
              </a:tblGrid>
              <a:tr h="163112">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600" dirty="0" smtClean="0">
                          <a:solidFill>
                            <a:schemeClr val="bg1"/>
                          </a:solidFill>
                          <a:latin typeface="+mj-lt"/>
                          <a:ea typeface="+mn-ea"/>
                        </a:rPr>
                        <a:t>Category </a:t>
                      </a:r>
                      <a:endParaRPr lang="zh-TW" altLang="en-US" sz="1600" dirty="0">
                        <a:solidFill>
                          <a:schemeClr val="bg1"/>
                        </a:solidFill>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4B5C74"/>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endParaRPr lang="zh-TW" altLang="en-US" sz="1600" dirty="0">
                        <a:solidFill>
                          <a:schemeClr val="bg1"/>
                        </a:solidFill>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4B5C74"/>
                    </a:solidFill>
                  </a:tcPr>
                </a:tc>
                <a:extLst>
                  <a:ext uri="{0D108BD9-81ED-4DB2-BD59-A6C34878D82A}">
                    <a16:rowId xmlns:a16="http://schemas.microsoft.com/office/drawing/2014/main" val="10000"/>
                  </a:ext>
                </a:extLst>
              </a:tr>
              <a:tr h="287655">
                <a:tc row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General</a:t>
                      </a:r>
                      <a:r>
                        <a:rPr lang="en-US" altLang="zh-TW" sz="1400" baseline="0" dirty="0" smtClean="0">
                          <a:latin typeface="+mj-lt"/>
                          <a:ea typeface="+mn-ea"/>
                        </a:rPr>
                        <a:t> ward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row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Acute</a:t>
                      </a:r>
                      <a:r>
                        <a:rPr lang="en-US" altLang="zh-TW" sz="1400" baseline="0" dirty="0" smtClean="0">
                          <a:latin typeface="+mj-lt"/>
                          <a:ea typeface="+mn-ea"/>
                        </a:rPr>
                        <a:t> care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Acute general bed</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500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287655">
                <a:tc vMerge="1">
                  <a:txBody>
                    <a:bodyPr/>
                    <a:lstStyle/>
                    <a:p>
                      <a:endParaRPr lang="zh-TW" altLang="en-US"/>
                    </a:p>
                  </a:txBody>
                  <a:tcPr/>
                </a:tc>
                <a:tc v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Acute psychiatric bed</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38</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Sum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538</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7"/>
                  </a:ext>
                </a:extLst>
              </a:tr>
              <a:tr h="287655">
                <a:tc rowSpan="10">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Special ward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Intensive care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50</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Burn</a:t>
                      </a:r>
                      <a:r>
                        <a:rPr lang="en-US" altLang="zh-TW" sz="1400" baseline="0" dirty="0" smtClean="0">
                          <a:latin typeface="+mj-lt"/>
                          <a:ea typeface="+mn-ea"/>
                        </a:rPr>
                        <a:t>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4</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base" latinLnBrk="0" hangingPunct="0">
                        <a:lnSpc>
                          <a:spcPts val="1500"/>
                        </a:lnSpc>
                        <a:spcBef>
                          <a:spcPct val="0"/>
                        </a:spcBef>
                        <a:spcAft>
                          <a:spcPct val="0"/>
                        </a:spcAft>
                        <a:buClrTx/>
                        <a:buSzTx/>
                        <a:buFontTx/>
                        <a:buNone/>
                        <a:tabLst/>
                      </a:pPr>
                      <a:r>
                        <a:rPr lang="en-US" altLang="zh-TW" sz="1400" dirty="0" smtClean="0">
                          <a:latin typeface="+mj-lt"/>
                          <a:ea typeface="+mn-ea"/>
                        </a:rPr>
                        <a:t>Negative pressure isolation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12</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base" latinLnBrk="0" hangingPunct="0">
                        <a:lnSpc>
                          <a:spcPts val="1500"/>
                        </a:lnSpc>
                        <a:spcBef>
                          <a:spcPct val="0"/>
                        </a:spcBef>
                        <a:spcAft>
                          <a:spcPct val="0"/>
                        </a:spcAft>
                        <a:buClrTx/>
                        <a:buSzTx/>
                        <a:buFontTx/>
                        <a:buNone/>
                        <a:tabLst/>
                      </a:pPr>
                      <a:r>
                        <a:rPr lang="en-US" altLang="zh-TW" sz="1400" dirty="0" smtClean="0">
                          <a:latin typeface="+mj-lt"/>
                          <a:ea typeface="+mn-ea"/>
                        </a:rPr>
                        <a:t>Hospice</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10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75260">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Pediatric unit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25</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Dialytic unit </a:t>
                      </a:r>
                      <a:endParaRPr lang="en-US" altLang="zh-TW"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61</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smtClean="0">
                          <a:solidFill>
                            <a:schemeClr val="tx1"/>
                          </a:solidFill>
                          <a:latin typeface="+mj-lt"/>
                          <a:ea typeface="+mn-ea"/>
                          <a:cs typeface="+mn-cs"/>
                        </a:rPr>
                        <a:t>Surgical POR</a:t>
                      </a:r>
                      <a:r>
                        <a:rPr lang="en-US" altLang="zh-TW" sz="1400" b="1" kern="1200" baseline="0" dirty="0" smtClean="0">
                          <a:solidFill>
                            <a:schemeClr val="tx1"/>
                          </a:solidFill>
                          <a:latin typeface="+mj-lt"/>
                          <a:ea typeface="+mn-ea"/>
                          <a:cs typeface="+mn-cs"/>
                        </a:rPr>
                        <a: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b="1" kern="1200" dirty="0">
                          <a:solidFill>
                            <a:schemeClr val="tx1"/>
                          </a:solidFill>
                          <a:latin typeface="+mj-lt"/>
                          <a:ea typeface="+mn-ea"/>
                          <a:cs typeface="+mn-cs"/>
                        </a:rPr>
                        <a:t>11</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smtClean="0">
                          <a:solidFill>
                            <a:schemeClr val="tx1"/>
                          </a:solidFill>
                          <a:latin typeface="+mj-lt"/>
                          <a:ea typeface="+mn-ea"/>
                          <a:cs typeface="+mn-cs"/>
                        </a:rPr>
                        <a:t>ER unit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b="1" kern="1200" dirty="0">
                          <a:solidFill>
                            <a:schemeClr val="tx1"/>
                          </a:solidFill>
                          <a:latin typeface="+mj-lt"/>
                          <a:ea typeface="+mn-ea"/>
                          <a:cs typeface="+mn-cs"/>
                        </a:rPr>
                        <a:t>33</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64559">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b="1" kern="1200" dirty="0" smtClean="0">
                          <a:solidFill>
                            <a:schemeClr val="tx1"/>
                          </a:solidFill>
                          <a:latin typeface="+mj-lt"/>
                          <a:ea typeface="+mn-ea"/>
                          <a:cs typeface="+mn-cs"/>
                        </a:rPr>
                        <a:t>Others</a:t>
                      </a:r>
                      <a:r>
                        <a:rPr lang="en-US" altLang="zh-TW" sz="1400" b="1" kern="1200" baseline="0" dirty="0" smtClean="0">
                          <a:solidFill>
                            <a:schemeClr val="tx1"/>
                          </a:solidFill>
                          <a:latin typeface="+mj-lt"/>
                          <a:ea typeface="+mn-ea"/>
                          <a:cs typeface="+mn-cs"/>
                        </a:rPr>
                        <a:t> </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b="1" kern="1200" dirty="0">
                          <a:solidFill>
                            <a:schemeClr val="tx1"/>
                          </a:solidFill>
                          <a:latin typeface="+mj-lt"/>
                          <a:ea typeface="+mn-ea"/>
                          <a:cs typeface="+mn-cs"/>
                        </a:rPr>
                        <a:t>6</a:t>
                      </a:r>
                      <a:endParaRPr lang="zh-TW" altLang="en-US" sz="1400" b="1" kern="1200" dirty="0">
                        <a:solidFill>
                          <a:schemeClr val="tx1"/>
                        </a:solidFill>
                        <a:latin typeface="+mj-lt"/>
                        <a:ea typeface="+mn-ea"/>
                        <a:cs typeface="+mn-cs"/>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87655">
                <a:tc vMerge="1">
                  <a:txBody>
                    <a:bodyPr/>
                    <a:lstStyle/>
                    <a:p>
                      <a:endParaRPr lang="zh-TW" altLang="en-US"/>
                    </a:p>
                  </a:txBody>
                  <a:tcPr/>
                </a:tc>
                <a:tc gridSpan="2">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Sum</a:t>
                      </a:r>
                      <a:r>
                        <a:rPr lang="en-US" altLang="zh-TW" sz="1400" baseline="0" dirty="0" smtClean="0">
                          <a:latin typeface="+mj-lt"/>
                          <a:ea typeface="+mn-ea"/>
                        </a:rPr>
                        <a:t>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212</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9"/>
                  </a:ext>
                </a:extLst>
              </a:tr>
              <a:tr h="163112">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defRPr/>
                      </a:pPr>
                      <a:r>
                        <a:rPr lang="en-US" altLang="zh-TW" sz="1400" dirty="0" smtClean="0">
                          <a:latin typeface="+mj-lt"/>
                          <a:ea typeface="+mn-ea"/>
                        </a:rPr>
                        <a:t>Total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E4D2AA"/>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750</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E4D2AA"/>
                    </a:solidFill>
                  </a:tcPr>
                </a:tc>
                <a:extLst>
                  <a:ext uri="{0D108BD9-81ED-4DB2-BD59-A6C34878D82A}">
                    <a16:rowId xmlns:a16="http://schemas.microsoft.com/office/drawing/2014/main" val="10020"/>
                  </a:ext>
                </a:extLst>
              </a:tr>
              <a:tr h="281940">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Operation room </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defRPr/>
                      </a:pPr>
                      <a:r>
                        <a:rPr lang="en-US" altLang="zh-TW" sz="1400" dirty="0">
                          <a:latin typeface="+mj-lt"/>
                          <a:ea typeface="+mn-ea"/>
                        </a:rPr>
                        <a:t>15</a:t>
                      </a:r>
                      <a:endParaRPr lang="zh-TW" altLang="en-US"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95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21"/>
                  </a:ext>
                </a:extLst>
              </a:tr>
              <a:tr h="281940">
                <a:tc gridSpan="3">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l" defTabSz="914400" rtl="0" eaLnBrk="0" fontAlgn="ctr" latinLnBrk="0" hangingPunct="0">
                        <a:lnSpc>
                          <a:spcPts val="1500"/>
                        </a:lnSpc>
                        <a:spcBef>
                          <a:spcPct val="0"/>
                        </a:spcBef>
                        <a:spcAft>
                          <a:spcPct val="0"/>
                        </a:spcAft>
                        <a:buClrTx/>
                        <a:buSzTx/>
                        <a:buFontTx/>
                        <a:buNone/>
                        <a:tabLst/>
                      </a:pPr>
                      <a:r>
                        <a:rPr lang="en-US" altLang="zh-TW" sz="1400" dirty="0" smtClean="0">
                          <a:latin typeface="+mj-lt"/>
                          <a:ea typeface="+mn-ea"/>
                        </a:rPr>
                        <a:t>Obstetric room  </a:t>
                      </a:r>
                      <a:endParaRPr lang="en-US" altLang="zh-TW" sz="1400" dirty="0">
                        <a:latin typeface="+mj-lt"/>
                        <a:ea typeface="+mn-ea"/>
                      </a:endParaRP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hMerge="1">
                  <a:txBody>
                    <a:bodyPr/>
                    <a:lstStyle/>
                    <a:p>
                      <a:endParaRPr lang="zh-TW" altLang="en-US"/>
                    </a:p>
                  </a:txBody>
                  <a:tcPr/>
                </a:tc>
                <a:tc>
                  <a:txBody>
                    <a:bodyPr/>
                    <a:lstStyle>
                      <a:lvl1pPr marL="0" algn="l" defTabSz="914400" rtl="0" eaLnBrk="1" latinLnBrk="0" hangingPunct="1">
                        <a:spcBef>
                          <a:spcPct val="20000"/>
                        </a:spcBef>
                        <a:buClr>
                          <a:schemeClr val="folHlink"/>
                        </a:buClr>
                        <a:buSzPct val="75000"/>
                        <a:buFont typeface="Wingdings" pitchFamily="2" charset="2"/>
                        <a:defRPr sz="1800" b="1" kern="1200">
                          <a:solidFill>
                            <a:schemeClr val="tx1"/>
                          </a:solidFill>
                          <a:latin typeface="微軟正黑體"/>
                          <a:ea typeface="微軟正黑體"/>
                        </a:defRPr>
                      </a:lvl1pPr>
                      <a:lvl2pPr marL="457200" indent="-285750" algn="l" defTabSz="914400" rtl="0" eaLnBrk="1" latinLnBrk="0" hangingPunct="1">
                        <a:spcBef>
                          <a:spcPct val="20000"/>
                        </a:spcBef>
                        <a:buClr>
                          <a:schemeClr val="folHlink"/>
                        </a:buClr>
                        <a:buSzPct val="70000"/>
                        <a:buFont typeface="Wingdings" pitchFamily="2" charset="2"/>
                        <a:defRPr sz="1800" b="1" kern="1200">
                          <a:solidFill>
                            <a:schemeClr val="tx1"/>
                          </a:solidFill>
                          <a:latin typeface="微軟正黑體"/>
                          <a:ea typeface="微軟正黑體"/>
                        </a:defRPr>
                      </a:lvl2pPr>
                      <a:lvl3pPr marL="914400" indent="-228600" algn="l" defTabSz="914400" rtl="0" eaLnBrk="1" latinLnBrk="0" hangingPunct="1">
                        <a:spcBef>
                          <a:spcPct val="20000"/>
                        </a:spcBef>
                        <a:buClr>
                          <a:schemeClr val="tx2"/>
                        </a:buClr>
                        <a:defRPr sz="1800" b="1" kern="1200">
                          <a:solidFill>
                            <a:schemeClr val="tx1"/>
                          </a:solidFill>
                          <a:latin typeface="微軟正黑體"/>
                          <a:ea typeface="微軟正黑體"/>
                        </a:defRPr>
                      </a:lvl3pPr>
                      <a:lvl4pPr marL="1371600" indent="-228600" algn="l" defTabSz="914400" rtl="0" eaLnBrk="1" latinLnBrk="0" hangingPunct="1">
                        <a:spcBef>
                          <a:spcPct val="20000"/>
                        </a:spcBef>
                        <a:buClr>
                          <a:schemeClr val="hlink"/>
                        </a:buClr>
                        <a:defRPr sz="1800" b="1" kern="1200">
                          <a:solidFill>
                            <a:schemeClr val="tx1"/>
                          </a:solidFill>
                          <a:latin typeface="微軟正黑體"/>
                          <a:ea typeface="微軟正黑體"/>
                        </a:defRPr>
                      </a:lvl4pPr>
                      <a:lvl5pPr marL="1828800" indent="-228600" algn="l" defTabSz="914400" rtl="0" eaLnBrk="1" latinLnBrk="0" hangingPunct="1">
                        <a:spcBef>
                          <a:spcPct val="20000"/>
                        </a:spcBef>
                        <a:buClr>
                          <a:schemeClr val="tx1"/>
                        </a:buClr>
                        <a:buSzPct val="85000"/>
                        <a:defRPr sz="1800" b="1" kern="1200">
                          <a:solidFill>
                            <a:schemeClr val="tx1"/>
                          </a:solidFill>
                          <a:latin typeface="微軟正黑體"/>
                          <a:ea typeface="微軟正黑體"/>
                        </a:defRPr>
                      </a:lvl5pPr>
                      <a:lvl6pPr marL="22860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6pPr>
                      <a:lvl7pPr marL="27432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7pPr>
                      <a:lvl8pPr marL="32004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8pPr>
                      <a:lvl9pPr marL="3657600" indent="-228600" algn="l" defTabSz="914400" rtl="0" eaLnBrk="1" fontAlgn="base" latinLnBrk="0" hangingPunct="1">
                        <a:spcBef>
                          <a:spcPct val="20000"/>
                        </a:spcBef>
                        <a:spcAft>
                          <a:spcPct val="0"/>
                        </a:spcAft>
                        <a:buClr>
                          <a:schemeClr val="tx1"/>
                        </a:buClr>
                        <a:buSzPct val="85000"/>
                        <a:defRPr sz="1800" b="1" kern="1200">
                          <a:solidFill>
                            <a:schemeClr val="tx1"/>
                          </a:solidFill>
                          <a:latin typeface="微軟正黑體"/>
                          <a:ea typeface="微軟正黑體"/>
                        </a:defRPr>
                      </a:lvl9pPr>
                    </a:lstStyle>
                    <a:p>
                      <a:pPr marL="0" marR="0" lvl="0" indent="0" algn="ctr" defTabSz="914400" rtl="0" eaLnBrk="0" fontAlgn="ctr" latinLnBrk="0" hangingPunct="0">
                        <a:lnSpc>
                          <a:spcPts val="1500"/>
                        </a:lnSpc>
                        <a:spcBef>
                          <a:spcPct val="0"/>
                        </a:spcBef>
                        <a:spcAft>
                          <a:spcPct val="0"/>
                        </a:spcAft>
                        <a:buClrTx/>
                        <a:buSzTx/>
                        <a:buFontTx/>
                        <a:buNone/>
                        <a:tabLst/>
                      </a:pPr>
                      <a:r>
                        <a:rPr lang="en-US" altLang="zh-TW" sz="1400" dirty="0">
                          <a:latin typeface="+mj-lt"/>
                          <a:ea typeface="+mn-ea"/>
                        </a:rPr>
                        <a:t>3</a:t>
                      </a:r>
                    </a:p>
                  </a:txBody>
                  <a:tcPr marL="45720" marR="45720" anchor="ctr" horzOverflow="overflow">
                    <a:lnL w="9525" cap="flat" cmpd="sng" algn="ctr">
                      <a:solidFill>
                        <a:sysClr val="window" lastClr="FFFFFF">
                          <a:lumMod val="95000"/>
                        </a:sysClr>
                      </a:solidFill>
                      <a:prstDash val="solid"/>
                      <a:round/>
                      <a:headEnd type="none" w="med" len="med"/>
                      <a:tailEnd type="none" w="med" len="med"/>
                    </a:lnL>
                    <a:lnR w="9525" cap="flat" cmpd="sng" algn="ctr">
                      <a:solidFill>
                        <a:sysClr val="window" lastClr="FFFFFF">
                          <a:lumMod val="95000"/>
                        </a:sysClr>
                      </a:solidFill>
                      <a:prstDash val="solid"/>
                      <a:round/>
                      <a:headEnd type="none" w="med" len="med"/>
                      <a:tailEnd type="none" w="med" len="med"/>
                    </a:lnR>
                    <a:lnT w="9525"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22"/>
                  </a:ext>
                </a:extLst>
              </a:tr>
            </a:tbl>
          </a:graphicData>
        </a:graphic>
      </p:graphicFrame>
      <p:sp>
        <p:nvSpPr>
          <p:cNvPr id="6" name="圓角矩形 5"/>
          <p:cNvSpPr/>
          <p:nvPr/>
        </p:nvSpPr>
        <p:spPr>
          <a:xfrm>
            <a:off x="4355976" y="1199620"/>
            <a:ext cx="4752528" cy="5256584"/>
          </a:xfrm>
          <a:prstGeom prst="roundRect">
            <a:avLst>
              <a:gd name="adj" fmla="val 6574"/>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96637AC-63FF-C996-95BE-7A4D5A489F9C}"/>
              </a:ext>
            </a:extLst>
          </p:cNvPr>
          <p:cNvSpPr txBox="1"/>
          <p:nvPr/>
        </p:nvSpPr>
        <p:spPr>
          <a:xfrm>
            <a:off x="4608210" y="1389159"/>
            <a:ext cx="4284270" cy="383657"/>
          </a:xfrm>
          <a:prstGeom prst="roundRect">
            <a:avLst>
              <a:gd name="adj" fmla="val 3067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algn="ctr">
              <a:defRPr kumimoji="1" sz="1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85738" indent="-185738"/>
            <a:r>
              <a:rPr lang="en-US" altLang="zh-TW" sz="2000" dirty="0" smtClean="0">
                <a:latin typeface="+mj-lt"/>
                <a:ea typeface="Microsoft YaHei" panose="020B0503020204020204" pitchFamily="34" charset="-122"/>
              </a:rPr>
              <a:t>Manpower </a:t>
            </a:r>
            <a:endParaRPr lang="zh-TW" altLang="en-US" sz="2000" dirty="0">
              <a:latin typeface="+mj-lt"/>
              <a:ea typeface="Microsoft YaHei" panose="020B0503020204020204" pitchFamily="34" charset="-122"/>
            </a:endParaRPr>
          </a:p>
        </p:txBody>
      </p:sp>
      <p:sp>
        <p:nvSpPr>
          <p:cNvPr id="8" name="文字方塊 7">
            <a:extLst>
              <a:ext uri="{FF2B5EF4-FFF2-40B4-BE49-F238E27FC236}">
                <a16:creationId xmlns:a16="http://schemas.microsoft.com/office/drawing/2014/main" id="{D07F3AC1-6547-76C8-B854-FAE62746B353}"/>
              </a:ext>
            </a:extLst>
          </p:cNvPr>
          <p:cNvSpPr txBox="1"/>
          <p:nvPr/>
        </p:nvSpPr>
        <p:spPr>
          <a:xfrm>
            <a:off x="4644008" y="5929535"/>
            <a:ext cx="2836503" cy="307777"/>
          </a:xfrm>
          <a:prstGeom prst="rect">
            <a:avLst/>
          </a:prstGeom>
          <a:noFill/>
        </p:spPr>
        <p:txBody>
          <a:bodyPr wrap="square">
            <a:spAutoFit/>
          </a:bodyPr>
          <a:lstStyle/>
          <a:p>
            <a:r>
              <a:rPr lang="en-US" altLang="zh-TW" sz="1400" dirty="0" smtClean="0">
                <a:solidFill>
                  <a:schemeClr val="tx1">
                    <a:lumMod val="50000"/>
                    <a:lumOff val="50000"/>
                  </a:schemeClr>
                </a:solidFill>
              </a:rPr>
              <a:t>HR Database: 2023.06.01</a:t>
            </a:r>
            <a:endParaRPr lang="zh-TW" altLang="en-US" sz="1400" dirty="0">
              <a:solidFill>
                <a:schemeClr val="tx1">
                  <a:lumMod val="50000"/>
                  <a:lumOff val="50000"/>
                </a:schemeClr>
              </a:solidFill>
            </a:endParaRPr>
          </a:p>
        </p:txBody>
      </p:sp>
      <p:graphicFrame>
        <p:nvGraphicFramePr>
          <p:cNvPr id="9" name="表格 8">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2108596962"/>
              </p:ext>
            </p:extLst>
          </p:nvPr>
        </p:nvGraphicFramePr>
        <p:xfrm>
          <a:off x="4680012" y="1914480"/>
          <a:ext cx="4140460" cy="3962792"/>
        </p:xfrm>
        <a:graphic>
          <a:graphicData uri="http://schemas.openxmlformats.org/drawingml/2006/table">
            <a:tbl>
              <a:tblPr firstRow="1" firstCol="1">
                <a:tableStyleId>{72833802-FEF1-4C79-8D5D-14CF1EAF98D9}</a:tableStyleId>
              </a:tblPr>
              <a:tblGrid>
                <a:gridCol w="1674694">
                  <a:extLst>
                    <a:ext uri="{9D8B030D-6E8A-4147-A177-3AD203B41FA5}">
                      <a16:colId xmlns:a16="http://schemas.microsoft.com/office/drawing/2014/main" val="2095948253"/>
                    </a:ext>
                  </a:extLst>
                </a:gridCol>
                <a:gridCol w="2465766">
                  <a:extLst>
                    <a:ext uri="{9D8B030D-6E8A-4147-A177-3AD203B41FA5}">
                      <a16:colId xmlns:a16="http://schemas.microsoft.com/office/drawing/2014/main" val="1401584274"/>
                    </a:ext>
                  </a:extLst>
                </a:gridCol>
              </a:tblGrid>
              <a:tr h="470428">
                <a:tc>
                  <a:txBody>
                    <a:bodyPr/>
                    <a:lstStyle/>
                    <a:p>
                      <a:pPr algn="l"/>
                      <a:r>
                        <a:rPr lang="en-US" altLang="zh-TW" sz="1800" b="1" kern="1200" dirty="0" smtClean="0">
                          <a:solidFill>
                            <a:schemeClr val="bg1"/>
                          </a:solidFill>
                          <a:latin typeface="+mj-lt"/>
                          <a:ea typeface="+mn-ea"/>
                          <a:cs typeface="+mn-cs"/>
                        </a:rPr>
                        <a:t>Category </a:t>
                      </a:r>
                      <a:endParaRPr lang="zh-TW" altLang="en-US" sz="1800" b="1" kern="1200" dirty="0">
                        <a:solidFill>
                          <a:schemeClr val="bg1"/>
                        </a:solidFill>
                        <a:latin typeface="+mj-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r"/>
                      <a:r>
                        <a:rPr lang="en-US" altLang="zh-TW" sz="1800" dirty="0" smtClean="0">
                          <a:latin typeface="+mj-lt"/>
                        </a:rPr>
                        <a:t>Number </a:t>
                      </a:r>
                      <a:endParaRPr lang="zh-TW" altLang="en-US" sz="1800" dirty="0">
                        <a:latin typeface="+mj-lt"/>
                      </a:endParaRPr>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669796">
                <a:tc>
                  <a:txBody>
                    <a:bodyPr/>
                    <a:lstStyle/>
                    <a:p>
                      <a:pPr algn="l"/>
                      <a:r>
                        <a:rPr lang="en-US" altLang="zh-TW" sz="1800" dirty="0" smtClean="0">
                          <a:latin typeface="+mj-lt"/>
                        </a:rPr>
                        <a:t>Physician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473</a:t>
                      </a:r>
                    </a:p>
                    <a:p>
                      <a:pPr algn="r"/>
                      <a:r>
                        <a:rPr lang="en-US" altLang="zh-TW" sz="1400" dirty="0" smtClean="0">
                          <a:latin typeface="+mj-lt"/>
                        </a:rPr>
                        <a:t>(Attending 282</a:t>
                      </a:r>
                      <a:r>
                        <a:rPr lang="zh-TW" altLang="en-US" sz="1400" dirty="0" smtClean="0">
                          <a:latin typeface="+mj-lt"/>
                        </a:rPr>
                        <a:t>、</a:t>
                      </a:r>
                      <a:r>
                        <a:rPr lang="en-US" altLang="zh-TW" sz="1400" dirty="0" smtClean="0">
                          <a:latin typeface="+mj-lt"/>
                        </a:rPr>
                        <a:t>resident 191</a:t>
                      </a:r>
                      <a:r>
                        <a:rPr lang="en-US" altLang="zh-TW" sz="1400" dirty="0">
                          <a:latin typeface="+mj-lt"/>
                        </a:rPr>
                        <a:t>)</a:t>
                      </a:r>
                      <a:endParaRPr lang="zh-TW" altLang="en-US" sz="14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470428">
                <a:tc>
                  <a:txBody>
                    <a:bodyPr/>
                    <a:lstStyle/>
                    <a:p>
                      <a:pPr algn="l"/>
                      <a:r>
                        <a:rPr lang="en-US" altLang="zh-TW" sz="1800" dirty="0" smtClean="0">
                          <a:latin typeface="+mj-lt"/>
                        </a:rPr>
                        <a:t>Nurse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800</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470428">
                <a:tc>
                  <a:txBody>
                    <a:bodyPr/>
                    <a:lstStyle/>
                    <a:p>
                      <a:pPr algn="l"/>
                      <a:r>
                        <a:rPr lang="en-US" altLang="zh-TW" sz="1800" baseline="0" dirty="0" smtClean="0">
                          <a:latin typeface="+mj-lt"/>
                        </a:rPr>
                        <a:t>Assistant nurse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61</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70428">
                <a:tc>
                  <a:txBody>
                    <a:bodyPr/>
                    <a:lstStyle/>
                    <a:p>
                      <a:pPr algn="l"/>
                      <a:r>
                        <a:rPr lang="en-US" altLang="zh-TW" sz="1800" dirty="0" smtClean="0">
                          <a:latin typeface="+mj-lt"/>
                        </a:rPr>
                        <a:t>Medical</a:t>
                      </a:r>
                      <a:r>
                        <a:rPr lang="en-US" altLang="zh-TW" sz="1800" baseline="0" dirty="0" smtClean="0">
                          <a:latin typeface="+mj-lt"/>
                        </a:rPr>
                        <a:t> staff</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366</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5117487"/>
                  </a:ext>
                </a:extLst>
              </a:tr>
              <a:tr h="470428">
                <a:tc>
                  <a:txBody>
                    <a:bodyPr/>
                    <a:lstStyle/>
                    <a:p>
                      <a:pPr marL="0" algn="l" defTabSz="914400" rtl="0" eaLnBrk="1" latinLnBrk="0" hangingPunct="1"/>
                      <a:r>
                        <a:rPr lang="en-US" altLang="zh-TW" sz="1800" b="1" kern="1200" dirty="0" smtClean="0">
                          <a:solidFill>
                            <a:schemeClr val="tx1"/>
                          </a:solidFill>
                          <a:latin typeface="+mj-lt"/>
                          <a:ea typeface="+mn-ea"/>
                          <a:cs typeface="+mn-cs"/>
                        </a:rPr>
                        <a:t>Administrative</a:t>
                      </a:r>
                      <a:r>
                        <a:rPr lang="en-US" altLang="zh-TW" sz="1800" b="1" kern="1200" baseline="0" dirty="0" smtClean="0">
                          <a:solidFill>
                            <a:schemeClr val="tx1"/>
                          </a:solidFill>
                          <a:latin typeface="+mj-lt"/>
                          <a:ea typeface="+mn-ea"/>
                          <a:cs typeface="+mn-cs"/>
                        </a:rPr>
                        <a:t> </a:t>
                      </a:r>
                      <a:r>
                        <a:rPr lang="en-US" altLang="zh-TW" sz="1800" b="1" kern="1200" dirty="0" smtClean="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389</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060966"/>
                  </a:ext>
                </a:extLst>
              </a:tr>
              <a:tr h="470428">
                <a:tc>
                  <a:txBody>
                    <a:bodyPr/>
                    <a:lstStyle/>
                    <a:p>
                      <a:pPr marL="0" algn="l" defTabSz="914400" rtl="0" eaLnBrk="1" latinLnBrk="0" hangingPunct="1"/>
                      <a:r>
                        <a:rPr lang="en-US" altLang="zh-TW" sz="1800" b="1" kern="1200" dirty="0" smtClean="0">
                          <a:solidFill>
                            <a:schemeClr val="tx1"/>
                          </a:solidFill>
                          <a:latin typeface="+mj-lt"/>
                          <a:ea typeface="+mn-ea"/>
                          <a:cs typeface="+mn-cs"/>
                        </a:rPr>
                        <a:t>Others</a:t>
                      </a:r>
                      <a:r>
                        <a:rPr lang="en-US" altLang="zh-TW" sz="1800" b="1" kern="1200" baseline="0" dirty="0" smtClean="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altLang="zh-TW" sz="1800" dirty="0">
                          <a:latin typeface="+mj-lt"/>
                        </a:rPr>
                        <a:t>328</a:t>
                      </a:r>
                      <a:endParaRPr lang="zh-TW" altLang="en-US" sz="1800" dirty="0">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9129256"/>
                  </a:ext>
                </a:extLst>
              </a:tr>
              <a:tr h="470428">
                <a:tc>
                  <a:txBody>
                    <a:bodyPr/>
                    <a:lstStyle/>
                    <a:p>
                      <a:pPr marL="0" algn="l" defTabSz="914400" rtl="0" eaLnBrk="1" latinLnBrk="0" hangingPunct="1"/>
                      <a:r>
                        <a:rPr lang="en-US" altLang="zh-TW" sz="1800" b="1" kern="1200" dirty="0" smtClean="0">
                          <a:solidFill>
                            <a:schemeClr val="tx1"/>
                          </a:solidFill>
                          <a:latin typeface="+mj-lt"/>
                          <a:ea typeface="+mn-ea"/>
                          <a:cs typeface="+mn-cs"/>
                        </a:rPr>
                        <a:t>Total</a:t>
                      </a:r>
                      <a:r>
                        <a:rPr lang="en-US" altLang="zh-TW" sz="1800" b="1" kern="1200" baseline="0" dirty="0" smtClean="0">
                          <a:solidFill>
                            <a:schemeClr val="tx1"/>
                          </a:solidFill>
                          <a:latin typeface="+mj-lt"/>
                          <a:ea typeface="+mn-ea"/>
                          <a:cs typeface="+mn-cs"/>
                        </a:rPr>
                        <a:t> </a:t>
                      </a:r>
                      <a:endParaRPr lang="zh-TW" altLang="en-US" sz="1800" b="1" kern="1200" dirty="0">
                        <a:solidFill>
                          <a:schemeClr val="tx1"/>
                        </a:solidFill>
                        <a:latin typeface="+mj-lt"/>
                        <a:ea typeface="+mn-ea"/>
                        <a:cs typeface="+mn-cs"/>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altLang="zh-TW" sz="1800" b="1" dirty="0">
                          <a:solidFill>
                            <a:srgbClr val="C00000"/>
                          </a:solidFill>
                          <a:latin typeface="+mj-lt"/>
                        </a:rPr>
                        <a:t>2,417</a:t>
                      </a:r>
                      <a:endParaRPr lang="zh-TW" altLang="en-US" sz="1800" b="1" dirty="0">
                        <a:solidFill>
                          <a:srgbClr val="C00000"/>
                        </a:solidFill>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sp>
        <p:nvSpPr>
          <p:cNvPr id="10" name="矩形 9"/>
          <p:cNvSpPr/>
          <p:nvPr/>
        </p:nvSpPr>
        <p:spPr>
          <a:xfrm>
            <a:off x="467544" y="404664"/>
            <a:ext cx="1456361" cy="646331"/>
          </a:xfrm>
          <a:prstGeom prst="rect">
            <a:avLst/>
          </a:prstGeom>
        </p:spPr>
        <p:txBody>
          <a:bodyPr wrap="none">
            <a:spAutoFit/>
          </a:bodyPr>
          <a:lstStyle/>
          <a:p>
            <a:pPr>
              <a:spcBef>
                <a:spcPct val="0"/>
              </a:spcBef>
            </a:pPr>
            <a:r>
              <a:rPr lang="en-US" altLang="zh-TW" sz="3600" b="1" dirty="0" smtClean="0">
                <a:ea typeface="Microsoft YaHei" pitchFamily="34" charset="-122"/>
                <a:cs typeface="+mj-cs"/>
              </a:rPr>
              <a:t>Scales </a:t>
            </a:r>
            <a:endParaRPr lang="zh-TW" altLang="en-US" sz="3600" b="1" dirty="0">
              <a:ea typeface="Microsoft YaHei" pitchFamily="34" charset="-122"/>
              <a:cs typeface="+mj-cs"/>
            </a:endParaRPr>
          </a:p>
        </p:txBody>
      </p:sp>
    </p:spTree>
    <p:extLst>
      <p:ext uri="{BB962C8B-B14F-4D97-AF65-F5344CB8AC3E}">
        <p14:creationId xmlns:p14="http://schemas.microsoft.com/office/powerpoint/2010/main" val="298129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4">
            <a:extLst>
              <a:ext uri="{FF2B5EF4-FFF2-40B4-BE49-F238E27FC236}">
                <a16:creationId xmlns:a16="http://schemas.microsoft.com/office/drawing/2014/main" id="{0CF5B465-3805-1BC0-798E-524E708230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14" name="Chart 3"/>
          <p:cNvGraphicFramePr/>
          <p:nvPr>
            <p:extLst/>
          </p:nvPr>
        </p:nvGraphicFramePr>
        <p:xfrm>
          <a:off x="4644008" y="1979904"/>
          <a:ext cx="4392488" cy="4617448"/>
        </p:xfrm>
        <a:graphic>
          <a:graphicData uri="http://schemas.openxmlformats.org/drawingml/2006/chart">
            <c:chart xmlns:c="http://schemas.openxmlformats.org/drawingml/2006/chart" xmlns:r="http://schemas.openxmlformats.org/officeDocument/2006/relationships" r:id="rId4"/>
          </a:graphicData>
        </a:graphic>
      </p:graphicFrame>
      <p:sp>
        <p:nvSpPr>
          <p:cNvPr id="10" name="圓角矩形 9"/>
          <p:cNvSpPr/>
          <p:nvPr/>
        </p:nvSpPr>
        <p:spPr>
          <a:xfrm>
            <a:off x="241648" y="1465620"/>
            <a:ext cx="4528750" cy="5203740"/>
          </a:xfrm>
          <a:prstGeom prst="roundRect">
            <a:avLst>
              <a:gd name="adj" fmla="val 6574"/>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ea typeface="Microsoft YaHei" pitchFamily="34" charset="-122"/>
              </a:rPr>
              <a:t>Academic position</a:t>
            </a:r>
            <a:endParaRPr lang="zh-TW" altLang="en-US" dirty="0">
              <a:ea typeface="Microsoft YaHei" pitchFamily="34" charset="-122"/>
            </a:endParaRPr>
          </a:p>
        </p:txBody>
      </p:sp>
      <p:sp>
        <p:nvSpPr>
          <p:cNvPr id="4" name="投影片編號版面配置區 3"/>
          <p:cNvSpPr>
            <a:spLocks noGrp="1"/>
          </p:cNvSpPr>
          <p:nvPr>
            <p:ph type="sldNum" sz="quarter" idx="12"/>
          </p:nvPr>
        </p:nvSpPr>
        <p:spPr/>
        <p:txBody>
          <a:bodyPr/>
          <a:lstStyle/>
          <a:p>
            <a:fld id="{CBF0990F-49E1-4FEB-8995-5DD63E1EE8F6}" type="slidenum">
              <a:rPr lang="zh-TW" altLang="en-US" smtClean="0">
                <a:solidFill>
                  <a:prstClr val="black">
                    <a:lumMod val="65000"/>
                    <a:lumOff val="35000"/>
                  </a:prstClr>
                </a:solidFill>
              </a:rPr>
              <a:pPr/>
              <a:t>7</a:t>
            </a:fld>
            <a:endParaRPr lang="zh-TW" altLang="en-US" dirty="0">
              <a:solidFill>
                <a:prstClr val="black">
                  <a:lumMod val="65000"/>
                  <a:lumOff val="35000"/>
                </a:prstClr>
              </a:solidFill>
            </a:endParaRPr>
          </a:p>
        </p:txBody>
      </p:sp>
      <p:sp>
        <p:nvSpPr>
          <p:cNvPr id="7" name="Text Box 12"/>
          <p:cNvSpPr txBox="1">
            <a:spLocks noChangeArrowheads="1"/>
          </p:cNvSpPr>
          <p:nvPr/>
        </p:nvSpPr>
        <p:spPr bwMode="auto">
          <a:xfrm>
            <a:off x="526199" y="6309320"/>
            <a:ext cx="1763542" cy="27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r>
              <a:rPr lang="en-US" altLang="zh-TW" sz="1200" dirty="0">
                <a:latin typeface="+mj-lt"/>
              </a:rPr>
              <a:t>HR Database: 2023.06.01</a:t>
            </a:r>
            <a:endParaRPr lang="zh-TW" altLang="en-US" sz="1200" dirty="0">
              <a:latin typeface="+mj-lt"/>
            </a:endParaRPr>
          </a:p>
        </p:txBody>
      </p:sp>
      <p:graphicFrame>
        <p:nvGraphicFramePr>
          <p:cNvPr id="8" name="表格 7">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2230885534"/>
              </p:ext>
            </p:extLst>
          </p:nvPr>
        </p:nvGraphicFramePr>
        <p:xfrm>
          <a:off x="539552" y="1734043"/>
          <a:ext cx="4032448" cy="2219868"/>
        </p:xfrm>
        <a:graphic>
          <a:graphicData uri="http://schemas.openxmlformats.org/drawingml/2006/table">
            <a:tbl>
              <a:tblPr firstRow="1" firstCol="1">
                <a:tableStyleId>{72833802-FEF1-4C79-8D5D-14CF1EAF98D9}</a:tableStyleId>
              </a:tblPr>
              <a:tblGrid>
                <a:gridCol w="2304256">
                  <a:extLst>
                    <a:ext uri="{9D8B030D-6E8A-4147-A177-3AD203B41FA5}">
                      <a16:colId xmlns:a16="http://schemas.microsoft.com/office/drawing/2014/main" val="2095948253"/>
                    </a:ext>
                  </a:extLst>
                </a:gridCol>
                <a:gridCol w="1728192">
                  <a:extLst>
                    <a:ext uri="{9D8B030D-6E8A-4147-A177-3AD203B41FA5}">
                      <a16:colId xmlns:a16="http://schemas.microsoft.com/office/drawing/2014/main" val="1401584274"/>
                    </a:ext>
                  </a:extLst>
                </a:gridCol>
              </a:tblGrid>
              <a:tr h="360986">
                <a:tc>
                  <a:txBody>
                    <a:bodyPr/>
                    <a:lstStyle/>
                    <a:p>
                      <a:pPr algn="l"/>
                      <a:r>
                        <a:rPr lang="en-US" altLang="zh-TW" sz="1800" b="1" kern="1200" dirty="0" smtClean="0">
                          <a:solidFill>
                            <a:schemeClr val="bg1"/>
                          </a:solidFill>
                          <a:latin typeface="+mj-lt"/>
                          <a:ea typeface="+mn-ea"/>
                          <a:cs typeface="+mn-cs"/>
                        </a:rPr>
                        <a:t>Attending Physician</a:t>
                      </a:r>
                      <a:endParaRPr lang="zh-TW" altLang="en-US" sz="1800" b="1" kern="1200" dirty="0">
                        <a:solidFill>
                          <a:schemeClr val="bg1"/>
                        </a:solidFill>
                        <a:latin typeface="+mj-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ctr"/>
                      <a:r>
                        <a:rPr lang="en-US" altLang="zh-TW" sz="1800" dirty="0" smtClean="0">
                          <a:latin typeface="+mj-lt"/>
                        </a:rPr>
                        <a:t>Number</a:t>
                      </a:r>
                      <a:endParaRPr lang="zh-TW" altLang="en-US" sz="1800" dirty="0">
                        <a:latin typeface="+mj-lt"/>
                      </a:endParaRPr>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360986">
                <a:tc>
                  <a:txBody>
                    <a:bodyPr/>
                    <a:lstStyle/>
                    <a:p>
                      <a:pPr algn="l"/>
                      <a:r>
                        <a:rPr lang="en-US" altLang="zh-TW" sz="1800" dirty="0" smtClean="0">
                          <a:latin typeface="+mj-lt"/>
                        </a:rPr>
                        <a:t>professor</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33</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360986">
                <a:tc>
                  <a:txBody>
                    <a:bodyPr/>
                    <a:lstStyle/>
                    <a:p>
                      <a:pPr algn="l"/>
                      <a:r>
                        <a:rPr lang="en-US" altLang="zh-TW" sz="1800" dirty="0" smtClean="0">
                          <a:latin typeface="+mj-lt"/>
                        </a:rPr>
                        <a:t>Associate</a:t>
                      </a:r>
                      <a:r>
                        <a:rPr lang="en-US" altLang="zh-TW" sz="1800" baseline="0" dirty="0" smtClean="0">
                          <a:latin typeface="+mj-lt"/>
                        </a:rPr>
                        <a:t> professor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29</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360986">
                <a:tc>
                  <a:txBody>
                    <a:bodyPr/>
                    <a:lstStyle/>
                    <a:p>
                      <a:pPr algn="l"/>
                      <a:r>
                        <a:rPr lang="en-US" altLang="zh-TW" sz="1800" dirty="0" smtClean="0">
                          <a:latin typeface="+mj-lt"/>
                        </a:rPr>
                        <a:t>Assistant professor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45</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986">
                <a:tc>
                  <a:txBody>
                    <a:bodyPr/>
                    <a:lstStyle/>
                    <a:p>
                      <a:pPr algn="l"/>
                      <a:r>
                        <a:rPr lang="en-US" altLang="zh-TW" sz="1800" dirty="0" smtClean="0">
                          <a:latin typeface="+mj-lt"/>
                        </a:rPr>
                        <a:t>Lecturer</a:t>
                      </a:r>
                      <a:r>
                        <a:rPr lang="en-US" altLang="zh-TW" sz="1800" baseline="0" dirty="0" smtClean="0">
                          <a:latin typeface="+mj-lt"/>
                        </a:rPr>
                        <a:t>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j-lt"/>
                          <a:ea typeface="+mn-ea"/>
                          <a:cs typeface="+mn-cs"/>
                        </a:rPr>
                        <a:t>20</a:t>
                      </a:r>
                      <a:endParaRPr lang="zh-TW" altLang="en-US" sz="1800" kern="1200" dirty="0">
                        <a:solidFill>
                          <a:schemeClr val="tx1"/>
                        </a:solidFill>
                        <a:latin typeface="+mj-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10939"/>
                  </a:ext>
                </a:extLst>
              </a:tr>
              <a:tr h="391068">
                <a:tc>
                  <a:txBody>
                    <a:bodyPr/>
                    <a:lstStyle/>
                    <a:p>
                      <a:pPr algn="l"/>
                      <a:r>
                        <a:rPr lang="en-US" altLang="zh-TW" sz="1800" dirty="0" smtClean="0">
                          <a:latin typeface="+mj-lt"/>
                        </a:rPr>
                        <a:t>Total </a:t>
                      </a:r>
                      <a:endParaRPr lang="zh-TW" altLang="en-US" sz="1800" dirty="0">
                        <a:latin typeface="+mj-lt"/>
                      </a:endParaRPr>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800" b="1" dirty="0">
                          <a:solidFill>
                            <a:srgbClr val="C00000"/>
                          </a:solidFill>
                          <a:latin typeface="+mj-lt"/>
                        </a:rPr>
                        <a:t>127</a:t>
                      </a:r>
                      <a:endParaRPr lang="zh-TW" altLang="en-US" sz="1800" b="1" dirty="0">
                        <a:solidFill>
                          <a:srgbClr val="C00000"/>
                        </a:solidFill>
                        <a:latin typeface="+mj-lt"/>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grpSp>
        <p:nvGrpSpPr>
          <p:cNvPr id="11" name="群組 10"/>
          <p:cNvGrpSpPr/>
          <p:nvPr/>
        </p:nvGrpSpPr>
        <p:grpSpPr>
          <a:xfrm>
            <a:off x="4850640" y="1735781"/>
            <a:ext cx="4230741" cy="954107"/>
            <a:chOff x="4139950" y="1267467"/>
            <a:chExt cx="4230741" cy="954107"/>
          </a:xfrm>
        </p:grpSpPr>
        <p:pic>
          <p:nvPicPr>
            <p:cNvPr id="13" name="Picture 2" descr="D:\Teliss_Tong\Copy\定期备份\工作备份\！PPT图片及版面资源\06-PPT精选插图\12-标签\方形阴影.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39951" y="1646671"/>
              <a:ext cx="4041839" cy="30590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4139950" y="1267467"/>
              <a:ext cx="4230741" cy="954107"/>
            </a:xfrm>
            <a:prstGeom prst="rect">
              <a:avLst/>
            </a:prstGeom>
            <a:solidFill>
              <a:srgbClr val="FFFF00"/>
            </a:solidFill>
          </p:spPr>
          <p:txBody>
            <a:bodyPr wrap="square" rtlCol="0">
              <a:spAutoFit/>
            </a:bodyPr>
            <a:lstStyle/>
            <a:p>
              <a:pPr algn="ctr"/>
              <a:r>
                <a:rPr lang="en-US" altLang="zh-TW" sz="2800" b="1" dirty="0">
                  <a:solidFill>
                    <a:srgbClr val="C00000"/>
                  </a:solidFill>
                  <a:latin typeface="Arial Black" pitchFamily="34" charset="0"/>
                  <a:ea typeface="微軟正黑體" pitchFamily="34" charset="-120"/>
                  <a:cs typeface="Arial" pitchFamily="34" charset="0"/>
                </a:rPr>
                <a:t>45</a:t>
              </a:r>
              <a:r>
                <a:rPr lang="en-US" altLang="zh-TW" sz="2800" b="1" dirty="0" smtClean="0">
                  <a:solidFill>
                    <a:srgbClr val="C00000"/>
                  </a:solidFill>
                  <a:latin typeface="Arial Black" pitchFamily="34" charset="0"/>
                  <a:ea typeface="微軟正黑體" pitchFamily="34" charset="-120"/>
                  <a:cs typeface="Arial" pitchFamily="34" charset="0"/>
                </a:rPr>
                <a:t>% of total attending physician </a:t>
              </a:r>
              <a:endParaRPr lang="zh-TW" altLang="en-US" sz="2400" b="1" dirty="0">
                <a:solidFill>
                  <a:srgbClr val="C00000"/>
                </a:solidFill>
                <a:latin typeface="Arial" pitchFamily="34" charset="0"/>
                <a:ea typeface="微軟正黑體" pitchFamily="34" charset="-120"/>
                <a:cs typeface="Arial" pitchFamily="34" charset="0"/>
              </a:endParaRPr>
            </a:p>
          </p:txBody>
        </p:sp>
      </p:grpSp>
      <p:sp>
        <p:nvSpPr>
          <p:cNvPr id="19" name="矩形 18"/>
          <p:cNvSpPr/>
          <p:nvPr/>
        </p:nvSpPr>
        <p:spPr>
          <a:xfrm>
            <a:off x="0" y="476672"/>
            <a:ext cx="395537" cy="7485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0" name="Chart 3"/>
          <p:cNvGraphicFramePr/>
          <p:nvPr>
            <p:extLst>
              <p:ext uri="{D42A27DB-BD31-4B8C-83A1-F6EECF244321}">
                <p14:modId xmlns:p14="http://schemas.microsoft.com/office/powerpoint/2010/main" val="927029348"/>
              </p:ext>
            </p:extLst>
          </p:nvPr>
        </p:nvGraphicFramePr>
        <p:xfrm>
          <a:off x="4088692" y="2640911"/>
          <a:ext cx="5565736" cy="33468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表格 20">
            <a:extLst>
              <a:ext uri="{FF2B5EF4-FFF2-40B4-BE49-F238E27FC236}">
                <a16:creationId xmlns:a16="http://schemas.microsoft.com/office/drawing/2014/main" id="{2C067C1D-E076-A67F-87A3-289D6BCD971D}"/>
              </a:ext>
            </a:extLst>
          </p:cNvPr>
          <p:cNvGraphicFramePr>
            <a:graphicFrameLocks noGrp="1"/>
          </p:cNvGraphicFramePr>
          <p:nvPr>
            <p:extLst>
              <p:ext uri="{D42A27DB-BD31-4B8C-83A1-F6EECF244321}">
                <p14:modId xmlns:p14="http://schemas.microsoft.com/office/powerpoint/2010/main" val="63418641"/>
              </p:ext>
            </p:extLst>
          </p:nvPr>
        </p:nvGraphicFramePr>
        <p:xfrm>
          <a:off x="539552" y="4077072"/>
          <a:ext cx="4032448" cy="2219868"/>
        </p:xfrm>
        <a:graphic>
          <a:graphicData uri="http://schemas.openxmlformats.org/drawingml/2006/table">
            <a:tbl>
              <a:tblPr firstRow="1" firstCol="1">
                <a:tableStyleId>{72833802-FEF1-4C79-8D5D-14CF1EAF98D9}</a:tableStyleId>
              </a:tblPr>
              <a:tblGrid>
                <a:gridCol w="2304256">
                  <a:extLst>
                    <a:ext uri="{9D8B030D-6E8A-4147-A177-3AD203B41FA5}">
                      <a16:colId xmlns:a16="http://schemas.microsoft.com/office/drawing/2014/main" val="2095948253"/>
                    </a:ext>
                  </a:extLst>
                </a:gridCol>
                <a:gridCol w="1728192">
                  <a:extLst>
                    <a:ext uri="{9D8B030D-6E8A-4147-A177-3AD203B41FA5}">
                      <a16:colId xmlns:a16="http://schemas.microsoft.com/office/drawing/2014/main" val="1401584274"/>
                    </a:ext>
                  </a:extLst>
                </a:gridCol>
              </a:tblGrid>
              <a:tr h="360986">
                <a:tc>
                  <a:txBody>
                    <a:bodyPr/>
                    <a:lstStyle/>
                    <a:p>
                      <a:pPr algn="l"/>
                      <a:r>
                        <a:rPr lang="en-US" altLang="zh-TW" sz="1800" b="1" kern="1200" dirty="0" smtClean="0">
                          <a:solidFill>
                            <a:schemeClr val="bg1"/>
                          </a:solidFill>
                          <a:latin typeface="+mn-lt"/>
                          <a:ea typeface="+mn-ea"/>
                          <a:cs typeface="+mn-cs"/>
                        </a:rPr>
                        <a:t>Medical staff </a:t>
                      </a:r>
                      <a:endParaRPr lang="zh-TW" altLang="en-US" sz="1800" b="1" kern="1200" dirty="0">
                        <a:solidFill>
                          <a:schemeClr val="bg1"/>
                        </a:solidFill>
                        <a:latin typeface="+mn-lt"/>
                        <a:ea typeface="+mn-ea"/>
                        <a:cs typeface="+mn-cs"/>
                      </a:endParaRPr>
                    </a:p>
                  </a:txBody>
                  <a:tcPr anchor="ctr">
                    <a:lnL w="9525" cap="flat" cmpd="sng" algn="ctr">
                      <a:noFill/>
                      <a:prstDash val="solid"/>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tc>
                  <a:txBody>
                    <a:bodyPr/>
                    <a:lstStyle/>
                    <a:p>
                      <a:pPr algn="ctr"/>
                      <a:r>
                        <a:rPr lang="en-US" altLang="zh-TW" sz="1800" dirty="0" smtClean="0"/>
                        <a:t>Number </a:t>
                      </a:r>
                      <a:endParaRPr lang="zh-TW" altLang="en-US" sz="1800" dirty="0"/>
                    </a:p>
                  </a:txBody>
                  <a:tcPr anchor="ctr">
                    <a:lnL>
                      <a:noFill/>
                    </a:lnL>
                    <a:lnR>
                      <a:noFill/>
                    </a:lnR>
                    <a:lnT w="9525" cap="flat" cmpd="sng" algn="ctr">
                      <a:noFill/>
                      <a:prstDash val="soli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B5C74"/>
                    </a:solidFill>
                  </a:tcPr>
                </a:tc>
                <a:extLst>
                  <a:ext uri="{0D108BD9-81ED-4DB2-BD59-A6C34878D82A}">
                    <a16:rowId xmlns:a16="http://schemas.microsoft.com/office/drawing/2014/main" val="3294976296"/>
                  </a:ext>
                </a:extLst>
              </a:tr>
              <a:tr h="360986">
                <a:tc>
                  <a:txBody>
                    <a:bodyPr/>
                    <a:lstStyle/>
                    <a:p>
                      <a:pPr algn="l"/>
                      <a:r>
                        <a:rPr lang="en-US" altLang="zh-TW" sz="1800" dirty="0" smtClean="0"/>
                        <a:t>professor</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1</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879574"/>
                  </a:ext>
                </a:extLst>
              </a:tr>
              <a:tr h="360986">
                <a:tc>
                  <a:txBody>
                    <a:bodyPr/>
                    <a:lstStyle/>
                    <a:p>
                      <a:pPr algn="l"/>
                      <a:r>
                        <a:rPr lang="en-US" altLang="zh-TW" sz="1800" dirty="0" smtClean="0"/>
                        <a:t>Associate</a:t>
                      </a:r>
                      <a:r>
                        <a:rPr lang="en-US" altLang="zh-TW" sz="1800" baseline="0" dirty="0" smtClean="0"/>
                        <a:t> professor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5</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53663"/>
                  </a:ext>
                </a:extLst>
              </a:tr>
              <a:tr h="360986">
                <a:tc>
                  <a:txBody>
                    <a:bodyPr/>
                    <a:lstStyle/>
                    <a:p>
                      <a:pPr algn="l"/>
                      <a:r>
                        <a:rPr lang="en-US" altLang="zh-TW" sz="1800" dirty="0" smtClean="0"/>
                        <a:t>Assistant professor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12</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986">
                <a:tc>
                  <a:txBody>
                    <a:bodyPr/>
                    <a:lstStyle/>
                    <a:p>
                      <a:pPr algn="l"/>
                      <a:r>
                        <a:rPr lang="en-US" altLang="zh-TW" sz="1800" dirty="0" smtClean="0"/>
                        <a:t>Lecturer</a:t>
                      </a:r>
                      <a:r>
                        <a:rPr lang="en-US" altLang="zh-TW" sz="1800" baseline="0" dirty="0" smtClean="0"/>
                        <a:t>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31</a:t>
                      </a:r>
                      <a:endParaRPr lang="zh-TW" altLang="en-US" sz="1800" kern="1200" dirty="0">
                        <a:solidFill>
                          <a:schemeClr val="tx1"/>
                        </a:solidFill>
                        <a:latin typeface="+mn-lt"/>
                        <a:ea typeface="+mn-ea"/>
                        <a:cs typeface="+mn-cs"/>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10939"/>
                  </a:ext>
                </a:extLst>
              </a:tr>
              <a:tr h="391068">
                <a:tc>
                  <a:txBody>
                    <a:bodyPr/>
                    <a:lstStyle/>
                    <a:p>
                      <a:pPr algn="l"/>
                      <a:r>
                        <a:rPr lang="en-US" altLang="zh-TW" sz="1800" dirty="0" smtClean="0"/>
                        <a:t>Total </a:t>
                      </a:r>
                      <a:endParaRPr lang="zh-TW" altLang="en-US" sz="1800" dirty="0"/>
                    </a:p>
                  </a:txBody>
                  <a:tcPr anchor="ctr">
                    <a:lnL w="9525" cap="flat" cmpd="sng" algn="ctr">
                      <a:noFill/>
                      <a:prstDash val="solid"/>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800" b="1" dirty="0">
                          <a:solidFill>
                            <a:srgbClr val="C00000"/>
                          </a:solidFill>
                        </a:rPr>
                        <a:t>49</a:t>
                      </a:r>
                      <a:endParaRPr lang="zh-TW" altLang="en-US" sz="1800" b="1" dirty="0">
                        <a:solidFill>
                          <a:srgbClr val="C00000"/>
                        </a:solidFill>
                      </a:endParaRPr>
                    </a:p>
                  </a:txBody>
                  <a:tcPr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07723053"/>
                  </a:ext>
                </a:extLst>
              </a:tr>
            </a:tbl>
          </a:graphicData>
        </a:graphic>
      </p:graphicFrame>
    </p:spTree>
    <p:extLst>
      <p:ext uri="{BB962C8B-B14F-4D97-AF65-F5344CB8AC3E}">
        <p14:creationId xmlns:p14="http://schemas.microsoft.com/office/powerpoint/2010/main" val="361936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BF0990F-49E1-4FEB-8995-5DD63E1EE8F6}" type="slidenum">
              <a:rPr lang="zh-TW" altLang="en-US" smtClean="0">
                <a:solidFill>
                  <a:prstClr val="black">
                    <a:tint val="75000"/>
                  </a:prstClr>
                </a:solidFill>
              </a:rPr>
              <a:pPr/>
              <a:t>8</a:t>
            </a:fld>
            <a:endParaRPr lang="zh-TW" altLang="en-US">
              <a:solidFill>
                <a:prstClr val="black">
                  <a:tint val="75000"/>
                </a:prstClr>
              </a:solidFill>
            </a:endParaRPr>
          </a:p>
        </p:txBody>
      </p:sp>
      <p:pic>
        <p:nvPicPr>
          <p:cNvPr id="4" name="Picture 3" descr="C:\Users\Administrator\Desktop\未标题-1.jpg">
            <a:extLst>
              <a:ext uri="{FF2B5EF4-FFF2-40B4-BE49-F238E27FC236}">
                <a16:creationId xmlns:a16="http://schemas.microsoft.com/office/drawing/2014/main" id="{8C2890D9-160E-34D7-25B1-B613F511457A}"/>
              </a:ext>
            </a:extLst>
          </p:cNvPr>
          <p:cNvPicPr>
            <a:picLocks noChangeAspect="1" noChangeArrowheads="1"/>
          </p:cNvPicPr>
          <p:nvPr/>
        </p:nvPicPr>
        <p:blipFill>
          <a:blip r:embed="rId3" cstate="print">
            <a:alphaModFix amt="50000"/>
            <a:extLst>
              <a:ext uri="{BEBA8EAE-BF5A-486C-A8C5-ECC9F3942E4B}">
                <a14:imgProps xmlns:a14="http://schemas.microsoft.com/office/drawing/2010/main">
                  <a14:imgLayer r:embed="rId4">
                    <a14:imgEffect>
                      <a14:backgroundRemoval t="8526" b="99822" l="10000" r="99100">
                        <a14:foregroundMark x1="62700" y1="42451" x2="62700" y2="49911"/>
                        <a14:foregroundMark x1="96100" y1="12433" x2="94900" y2="80284"/>
                        <a14:foregroundMark x1="94900" y1="80284" x2="94000" y2="84014"/>
                        <a14:foregroundMark x1="99400" y1="9236" x2="98600" y2="85435"/>
                        <a14:foregroundMark x1="98600" y1="85435" x2="95400" y2="96803"/>
                        <a14:foregroundMark x1="95400" y1="96803" x2="93400" y2="97513"/>
                        <a14:foregroundMark x1="99100" y1="22735" x2="99000" y2="90231"/>
                        <a14:foregroundMark x1="95000" y1="8526" x2="95000" y2="8526"/>
                        <a14:foregroundMark x1="73600" y1="37655" x2="71700" y2="49734"/>
                        <a14:foregroundMark x1="77900" y1="44938" x2="77900" y2="44938"/>
                        <a14:foregroundMark x1="77900" y1="43517" x2="77100" y2="48490"/>
                        <a14:foregroundMark x1="81100" y1="48490" x2="80400" y2="55595"/>
                        <a14:foregroundMark x1="90000" y1="60213" x2="88600" y2="73002"/>
                        <a14:foregroundMark x1="70700" y1="77265" x2="74000" y2="88988"/>
                        <a14:foregroundMark x1="74000" y1="88988" x2="72900" y2="90941"/>
                        <a14:foregroundMark x1="69500" y1="67140" x2="68200" y2="71758"/>
                        <a14:foregroundMark x1="59200" y1="70337" x2="59200" y2="70337"/>
                        <a14:foregroundMark x1="59200" y1="68917" x2="59200" y2="72824"/>
                        <a14:foregroundMark x1="63700" y1="81172" x2="63700" y2="83837"/>
                        <a14:foregroundMark x1="67300" y1="82593" x2="66900" y2="85790"/>
                        <a14:foregroundMark x1="61600" y1="78330" x2="61600" y2="78330"/>
                        <a14:foregroundMark x1="60700" y1="87922" x2="60700" y2="87922"/>
                        <a14:foregroundMark x1="62500" y1="88455" x2="62500" y2="88455"/>
                        <a14:foregroundMark x1="63200" y1="95560" x2="63200" y2="95560"/>
                        <a14:foregroundMark x1="67100" y1="96625" x2="67100" y2="96625"/>
                        <a14:foregroundMark x1="69400" y1="90586" x2="69400" y2="90586"/>
                        <a14:foregroundMark x1="67700" y1="88099" x2="67700" y2="88099"/>
                        <a14:foregroundMark x1="74400" y1="98046" x2="74400" y2="98046"/>
                        <a14:foregroundMark x1="55900" y1="80284" x2="55900" y2="80284"/>
                        <a14:foregroundMark x1="57100" y1="85435" x2="57100" y2="85435"/>
                        <a14:foregroundMark x1="54500" y1="91474" x2="54500" y2="91474"/>
                        <a14:foregroundMark x1="52600" y1="89165" x2="52600" y2="89165"/>
                        <a14:foregroundMark x1="53600" y1="96625" x2="53600" y2="96625"/>
                        <a14:foregroundMark x1="52300" y1="88632" x2="52300" y2="88632"/>
                        <a14:foregroundMark x1="57700" y1="99467" x2="57700" y2="99467"/>
                        <a14:foregroundMark x1="64500" y1="99822" x2="64500" y2="99822"/>
                        <a14:foregroundMark x1="66400" y1="92185" x2="66400" y2="92185"/>
                        <a14:foregroundMark x1="61100" y1="94316" x2="61100" y2="94316"/>
                        <a14:foregroundMark x1="70800" y1="89876" x2="70800" y2="89876"/>
                        <a14:foregroundMark x1="51300" y1="86146" x2="51300" y2="86146"/>
                      </a14:backgroundRemoval>
                    </a14:imgEffect>
                  </a14:imgLayer>
                </a14:imgProps>
              </a:ext>
            </a:extLst>
          </a:blip>
          <a:srcRect/>
          <a:stretch>
            <a:fillRect/>
          </a:stretch>
        </p:blipFill>
        <p:spPr bwMode="auto">
          <a:xfrm>
            <a:off x="-1208817" y="44624"/>
            <a:ext cx="10389329" cy="6840760"/>
          </a:xfrm>
          <a:prstGeom prst="rect">
            <a:avLst/>
          </a:prstGeom>
          <a:noFill/>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08" y="2015950"/>
            <a:ext cx="4973867" cy="39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a:extLst>
              <a:ext uri="{FF2B5EF4-FFF2-40B4-BE49-F238E27FC236}">
                <a16:creationId xmlns:a16="http://schemas.microsoft.com/office/drawing/2014/main" id="{DA32CB70-8361-C2F7-CFFE-5E24FF74F34E}"/>
              </a:ext>
            </a:extLst>
          </p:cNvPr>
          <p:cNvGrpSpPr/>
          <p:nvPr/>
        </p:nvGrpSpPr>
        <p:grpSpPr>
          <a:xfrm>
            <a:off x="4793339" y="1369003"/>
            <a:ext cx="4023220" cy="5034578"/>
            <a:chOff x="5004048" y="1289995"/>
            <a:chExt cx="4023220" cy="5034578"/>
          </a:xfrm>
        </p:grpSpPr>
        <p:sp>
          <p:nvSpPr>
            <p:cNvPr id="10" name="矩形: 圓角 76">
              <a:extLst>
                <a:ext uri="{FF2B5EF4-FFF2-40B4-BE49-F238E27FC236}">
                  <a16:creationId xmlns:a16="http://schemas.microsoft.com/office/drawing/2014/main" id="{D978614E-271A-FF71-440B-2CBC028DC30B}"/>
                </a:ext>
              </a:extLst>
            </p:cNvPr>
            <p:cNvSpPr/>
            <p:nvPr/>
          </p:nvSpPr>
          <p:spPr>
            <a:xfrm>
              <a:off x="5446480" y="5449588"/>
              <a:ext cx="3580788" cy="805614"/>
            </a:xfrm>
            <a:prstGeom prst="roundRect">
              <a:avLst/>
            </a:prstGeom>
            <a:gradFill flip="none" rotWithShape="1">
              <a:gsLst>
                <a:gs pos="0">
                  <a:srgbClr val="E66C7D">
                    <a:shade val="30000"/>
                    <a:satMod val="115000"/>
                  </a:srgbClr>
                </a:gs>
                <a:gs pos="50000">
                  <a:srgbClr val="E66C7D">
                    <a:shade val="67500"/>
                    <a:satMod val="115000"/>
                  </a:srgbClr>
                </a:gs>
                <a:gs pos="100000">
                  <a:srgbClr val="E66C7D">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1" name="矩形: 圓角 75">
              <a:extLst>
                <a:ext uri="{FF2B5EF4-FFF2-40B4-BE49-F238E27FC236}">
                  <a16:creationId xmlns:a16="http://schemas.microsoft.com/office/drawing/2014/main" id="{091D6225-737B-0637-862D-78EF2F46E098}"/>
                </a:ext>
              </a:extLst>
            </p:cNvPr>
            <p:cNvSpPr/>
            <p:nvPr/>
          </p:nvSpPr>
          <p:spPr>
            <a:xfrm>
              <a:off x="5446480" y="4422383"/>
              <a:ext cx="3580788" cy="805614"/>
            </a:xfrm>
            <a:prstGeom prst="roundRect">
              <a:avLst/>
            </a:prstGeom>
            <a:gradFill flip="none" rotWithShape="1">
              <a:gsLst>
                <a:gs pos="0">
                  <a:srgbClr val="8064A2">
                    <a:lumMod val="75000"/>
                    <a:shade val="30000"/>
                    <a:satMod val="115000"/>
                  </a:srgbClr>
                </a:gs>
                <a:gs pos="50000">
                  <a:srgbClr val="8064A2">
                    <a:lumMod val="75000"/>
                    <a:shade val="67500"/>
                    <a:satMod val="115000"/>
                  </a:srgbClr>
                </a:gs>
                <a:gs pos="100000">
                  <a:srgbClr val="8064A2">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2" name="矩形: 圓角 74">
              <a:extLst>
                <a:ext uri="{FF2B5EF4-FFF2-40B4-BE49-F238E27FC236}">
                  <a16:creationId xmlns:a16="http://schemas.microsoft.com/office/drawing/2014/main" id="{5753950D-E50B-A9D7-C3DC-7226338BC73C}"/>
                </a:ext>
              </a:extLst>
            </p:cNvPr>
            <p:cNvSpPr/>
            <p:nvPr/>
          </p:nvSpPr>
          <p:spPr>
            <a:xfrm>
              <a:off x="5446480" y="3395178"/>
              <a:ext cx="3580788" cy="805614"/>
            </a:xfrm>
            <a:prstGeom prst="roundRect">
              <a:avLst/>
            </a:prstGeom>
            <a:gradFill flip="none" rotWithShape="1">
              <a:gsLst>
                <a:gs pos="0">
                  <a:srgbClr val="9BBB59">
                    <a:lumMod val="75000"/>
                    <a:shade val="30000"/>
                    <a:satMod val="115000"/>
                  </a:srgbClr>
                </a:gs>
                <a:gs pos="50000">
                  <a:srgbClr val="9BBB59">
                    <a:lumMod val="75000"/>
                    <a:shade val="67500"/>
                    <a:satMod val="115000"/>
                  </a:srgbClr>
                </a:gs>
                <a:gs pos="100000">
                  <a:srgbClr val="9BBB59">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3" name="矩形: 圓角 73">
              <a:extLst>
                <a:ext uri="{FF2B5EF4-FFF2-40B4-BE49-F238E27FC236}">
                  <a16:creationId xmlns:a16="http://schemas.microsoft.com/office/drawing/2014/main" id="{1A58F179-E7AC-4C46-07A1-74A8D78FCD8E}"/>
                </a:ext>
              </a:extLst>
            </p:cNvPr>
            <p:cNvSpPr/>
            <p:nvPr/>
          </p:nvSpPr>
          <p:spPr>
            <a:xfrm>
              <a:off x="5446480" y="2367973"/>
              <a:ext cx="3580788" cy="805614"/>
            </a:xfrm>
            <a:prstGeom prst="roundRect">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sp>
          <p:nvSpPr>
            <p:cNvPr id="14" name="矩形: 圓角 14">
              <a:extLst>
                <a:ext uri="{FF2B5EF4-FFF2-40B4-BE49-F238E27FC236}">
                  <a16:creationId xmlns:a16="http://schemas.microsoft.com/office/drawing/2014/main" id="{91FAD34B-FCF9-E255-45BE-028D44570A78}"/>
                </a:ext>
              </a:extLst>
            </p:cNvPr>
            <p:cNvSpPr/>
            <p:nvPr/>
          </p:nvSpPr>
          <p:spPr>
            <a:xfrm>
              <a:off x="5446480" y="1340768"/>
              <a:ext cx="3580788" cy="805614"/>
            </a:xfrm>
            <a:prstGeom prst="roundRect">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8100000" scaled="1"/>
              <a:tileRect/>
            </a:gradFill>
            <a:ln w="25400" cap="flat" cmpd="sng" algn="ctr">
              <a:noFill/>
              <a:prstDash val="solid"/>
            </a:ln>
            <a:effectLst/>
          </p:spPr>
          <p:txBody>
            <a:bodyPr rtlCol="0" anchor="ctr"/>
            <a:lstStyle/>
            <a:p>
              <a:pPr algn="ctr">
                <a:defRPr/>
              </a:pPr>
              <a:endParaRPr lang="zh-TW" altLang="en-US" b="1" kern="0">
                <a:solidFill>
                  <a:prstClr val="white"/>
                </a:solidFill>
                <a:latin typeface="Calibri"/>
                <a:ea typeface="新細明體" panose="02020500000000000000" pitchFamily="18" charset="-120"/>
              </a:endParaRPr>
            </a:p>
          </p:txBody>
        </p:sp>
        <p:grpSp>
          <p:nvGrpSpPr>
            <p:cNvPr id="15" name="组合 3">
              <a:extLst>
                <a:ext uri="{FF2B5EF4-FFF2-40B4-BE49-F238E27FC236}">
                  <a16:creationId xmlns:a16="http://schemas.microsoft.com/office/drawing/2014/main" id="{4E90F7EF-099A-1CE1-9163-CB8C51D437A6}"/>
                </a:ext>
              </a:extLst>
            </p:cNvPr>
            <p:cNvGrpSpPr/>
            <p:nvPr/>
          </p:nvGrpSpPr>
          <p:grpSpPr>
            <a:xfrm>
              <a:off x="5004184" y="1289995"/>
              <a:ext cx="886438" cy="957527"/>
              <a:chOff x="3962648" y="2819400"/>
              <a:chExt cx="1218704" cy="1218704"/>
            </a:xfrm>
          </p:grpSpPr>
          <p:grpSp>
            <p:nvGrpSpPr>
              <p:cNvPr id="38" name="组合 31">
                <a:extLst>
                  <a:ext uri="{FF2B5EF4-FFF2-40B4-BE49-F238E27FC236}">
                    <a16:creationId xmlns:a16="http://schemas.microsoft.com/office/drawing/2014/main" id="{DC05484F-49FA-5F0F-2B37-EFA5D61F1F2C}"/>
                  </a:ext>
                </a:extLst>
              </p:cNvPr>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40" name="同心圆 32">
                  <a:extLst>
                    <a:ext uri="{FF2B5EF4-FFF2-40B4-BE49-F238E27FC236}">
                      <a16:creationId xmlns:a16="http://schemas.microsoft.com/office/drawing/2014/main" id="{550ABEBF-4467-8856-265C-986FBA1052AF}"/>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41" name="椭圆 33">
                  <a:extLst>
                    <a:ext uri="{FF2B5EF4-FFF2-40B4-BE49-F238E27FC236}">
                      <a16:creationId xmlns:a16="http://schemas.microsoft.com/office/drawing/2014/main" id="{D6A3D5FB-31C7-CA8C-A4FF-30B486E0AC32}"/>
                    </a:ext>
                  </a:extLst>
                </p:cNvPr>
                <p:cNvSpPr/>
                <p:nvPr/>
              </p:nvSpPr>
              <p:spPr>
                <a:xfrm>
                  <a:off x="392113" y="760411"/>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sp>
            <p:nvSpPr>
              <p:cNvPr id="39" name="TextBox 54">
                <a:extLst>
                  <a:ext uri="{FF2B5EF4-FFF2-40B4-BE49-F238E27FC236}">
                    <a16:creationId xmlns:a16="http://schemas.microsoft.com/office/drawing/2014/main" id="{CD710A02-624D-2AE4-31DC-63EA336E3D4A}"/>
                  </a:ext>
                </a:extLst>
              </p:cNvPr>
              <p:cNvSpPr txBox="1"/>
              <p:nvPr/>
            </p:nvSpPr>
            <p:spPr>
              <a:xfrm>
                <a:off x="4185632" y="2996402"/>
                <a:ext cx="253974" cy="979315"/>
              </a:xfrm>
              <a:prstGeom prst="rect">
                <a:avLst/>
              </a:prstGeom>
              <a:noFill/>
            </p:spPr>
            <p:txBody>
              <a:bodyPr wrap="none" rtlCol="0">
                <a:spAutoFit/>
              </a:bodyPr>
              <a:lstStyle/>
              <a:p>
                <a:pPr>
                  <a:defRPr/>
                </a:pPr>
                <a:endParaRPr lang="zh-CN" altLang="en-US" sz="4400" b="1" kern="0" spc="300" dirty="0">
                  <a:solidFill>
                    <a:srgbClr val="C00000"/>
                  </a:solidFill>
                  <a:latin typeface="Microsoft YaHei" panose="020B0503020204020204" pitchFamily="34" charset="-122"/>
                  <a:ea typeface="Microsoft YaHei" panose="020B0503020204020204" pitchFamily="34" charset="-122"/>
                </a:endParaRPr>
              </a:p>
            </p:txBody>
          </p:sp>
        </p:grpSp>
        <p:grpSp>
          <p:nvGrpSpPr>
            <p:cNvPr id="16" name="组合 31">
              <a:extLst>
                <a:ext uri="{FF2B5EF4-FFF2-40B4-BE49-F238E27FC236}">
                  <a16:creationId xmlns:a16="http://schemas.microsoft.com/office/drawing/2014/main" id="{9F7CBE46-AEBE-356A-5411-948D6D25A121}"/>
                </a:ext>
              </a:extLst>
            </p:cNvPr>
            <p:cNvGrpSpPr/>
            <p:nvPr/>
          </p:nvGrpSpPr>
          <p:grpSpPr>
            <a:xfrm>
              <a:off x="5004184" y="3328521"/>
              <a:ext cx="886438" cy="957528"/>
              <a:chOff x="304800" y="673100"/>
              <a:chExt cx="4000500" cy="4000500"/>
            </a:xfrm>
            <a:effectLst>
              <a:outerShdw blurRad="444500" dist="254000" dir="8100000" algn="tr" rotWithShape="0">
                <a:prstClr val="black">
                  <a:alpha val="50000"/>
                </a:prstClr>
              </a:outerShdw>
            </a:effectLst>
          </p:grpSpPr>
          <p:sp>
            <p:nvSpPr>
              <p:cNvPr id="36" name="同心圆 32">
                <a:extLst>
                  <a:ext uri="{FF2B5EF4-FFF2-40B4-BE49-F238E27FC236}">
                    <a16:creationId xmlns:a16="http://schemas.microsoft.com/office/drawing/2014/main" id="{78BEAB01-214A-059D-3DE8-A88389111A5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7" name="椭圆 33">
                <a:extLst>
                  <a:ext uri="{FF2B5EF4-FFF2-40B4-BE49-F238E27FC236}">
                    <a16:creationId xmlns:a16="http://schemas.microsoft.com/office/drawing/2014/main" id="{319AC596-0E91-C23C-353B-7FAC1CCB6263}"/>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7" name="组合 31">
              <a:extLst>
                <a:ext uri="{FF2B5EF4-FFF2-40B4-BE49-F238E27FC236}">
                  <a16:creationId xmlns:a16="http://schemas.microsoft.com/office/drawing/2014/main" id="{60B61C76-9AB0-B7E7-F420-17C9D80EDEF1}"/>
                </a:ext>
              </a:extLst>
            </p:cNvPr>
            <p:cNvGrpSpPr/>
            <p:nvPr/>
          </p:nvGrpSpPr>
          <p:grpSpPr>
            <a:xfrm>
              <a:off x="5004184" y="4347783"/>
              <a:ext cx="886438" cy="957528"/>
              <a:chOff x="304800" y="673100"/>
              <a:chExt cx="4000500" cy="4000500"/>
            </a:xfrm>
            <a:effectLst>
              <a:outerShdw blurRad="444500" dist="254000" dir="8100000" algn="tr" rotWithShape="0">
                <a:prstClr val="black">
                  <a:alpha val="50000"/>
                </a:prstClr>
              </a:outerShdw>
            </a:effectLst>
          </p:grpSpPr>
          <p:sp>
            <p:nvSpPr>
              <p:cNvPr id="34" name="同心圆 32">
                <a:extLst>
                  <a:ext uri="{FF2B5EF4-FFF2-40B4-BE49-F238E27FC236}">
                    <a16:creationId xmlns:a16="http://schemas.microsoft.com/office/drawing/2014/main" id="{35BC0364-FF47-7CD1-E8FB-3197AD892287}"/>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5" name="椭圆 33">
                <a:extLst>
                  <a:ext uri="{FF2B5EF4-FFF2-40B4-BE49-F238E27FC236}">
                    <a16:creationId xmlns:a16="http://schemas.microsoft.com/office/drawing/2014/main" id="{F2B00841-AC6C-A7D0-77E4-5D910BE09C04}"/>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8" name="组合 31">
              <a:extLst>
                <a:ext uri="{FF2B5EF4-FFF2-40B4-BE49-F238E27FC236}">
                  <a16:creationId xmlns:a16="http://schemas.microsoft.com/office/drawing/2014/main" id="{DC6BC01E-4C09-0EC7-55C3-B08A42ED8F58}"/>
                </a:ext>
              </a:extLst>
            </p:cNvPr>
            <p:cNvGrpSpPr/>
            <p:nvPr/>
          </p:nvGrpSpPr>
          <p:grpSpPr>
            <a:xfrm>
              <a:off x="5004184" y="5367045"/>
              <a:ext cx="886438" cy="957528"/>
              <a:chOff x="304800" y="673100"/>
              <a:chExt cx="4000500" cy="4000500"/>
            </a:xfrm>
            <a:effectLst>
              <a:outerShdw blurRad="444500" dist="254000" dir="8100000" algn="tr" rotWithShape="0">
                <a:prstClr val="black">
                  <a:alpha val="50000"/>
                </a:prstClr>
              </a:outerShdw>
            </a:effectLst>
          </p:grpSpPr>
          <p:sp>
            <p:nvSpPr>
              <p:cNvPr id="32" name="同心圆 32">
                <a:extLst>
                  <a:ext uri="{FF2B5EF4-FFF2-40B4-BE49-F238E27FC236}">
                    <a16:creationId xmlns:a16="http://schemas.microsoft.com/office/drawing/2014/main" id="{29EB76FF-F02D-09C7-7E03-627E7BC6200B}"/>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3" name="椭圆 33">
                <a:extLst>
                  <a:ext uri="{FF2B5EF4-FFF2-40B4-BE49-F238E27FC236}">
                    <a16:creationId xmlns:a16="http://schemas.microsoft.com/office/drawing/2014/main" id="{9923DB9C-3F11-B149-1E3F-A72534612F6E}"/>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grpSp>
          <p:nvGrpSpPr>
            <p:cNvPr id="19" name="组合 31">
              <a:extLst>
                <a:ext uri="{FF2B5EF4-FFF2-40B4-BE49-F238E27FC236}">
                  <a16:creationId xmlns:a16="http://schemas.microsoft.com/office/drawing/2014/main" id="{75F92F87-D0C4-BD69-1B31-AEC71F76F7AA}"/>
                </a:ext>
              </a:extLst>
            </p:cNvPr>
            <p:cNvGrpSpPr/>
            <p:nvPr/>
          </p:nvGrpSpPr>
          <p:grpSpPr>
            <a:xfrm>
              <a:off x="5004184" y="2309259"/>
              <a:ext cx="886438" cy="957528"/>
              <a:chOff x="304800" y="673100"/>
              <a:chExt cx="4000500" cy="4000500"/>
            </a:xfrm>
            <a:effectLst>
              <a:outerShdw blurRad="444500" dist="254000" dir="8100000" algn="tr" rotWithShape="0">
                <a:prstClr val="black">
                  <a:alpha val="50000"/>
                </a:prstClr>
              </a:outerShdw>
            </a:effectLst>
          </p:grpSpPr>
          <p:sp>
            <p:nvSpPr>
              <p:cNvPr id="30" name="同心圆 32">
                <a:extLst>
                  <a:ext uri="{FF2B5EF4-FFF2-40B4-BE49-F238E27FC236}">
                    <a16:creationId xmlns:a16="http://schemas.microsoft.com/office/drawing/2014/main" id="{2C25A43A-EE66-A2A9-A59D-D25D64D43B9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b="1" kern="0">
                  <a:solidFill>
                    <a:prstClr val="black"/>
                  </a:solidFill>
                  <a:latin typeface="Calibri"/>
                  <a:ea typeface="宋体" panose="02010600030101010101" pitchFamily="2" charset="-122"/>
                </a:endParaRPr>
              </a:p>
            </p:txBody>
          </p:sp>
          <p:sp>
            <p:nvSpPr>
              <p:cNvPr id="31" name="椭圆 33">
                <a:extLst>
                  <a:ext uri="{FF2B5EF4-FFF2-40B4-BE49-F238E27FC236}">
                    <a16:creationId xmlns:a16="http://schemas.microsoft.com/office/drawing/2014/main" id="{8B8A3D22-DF74-2B07-BA78-D1358B3566D0}"/>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b="1" kern="0">
                  <a:solidFill>
                    <a:prstClr val="white"/>
                  </a:solidFill>
                  <a:latin typeface="Calibri"/>
                  <a:ea typeface="宋体" panose="02010600030101010101" pitchFamily="2" charset="-122"/>
                </a:endParaRPr>
              </a:p>
            </p:txBody>
          </p:sp>
        </p:grpSp>
        <p:sp>
          <p:nvSpPr>
            <p:cNvPr id="20" name="文字方塊 19">
              <a:extLst>
                <a:ext uri="{FF2B5EF4-FFF2-40B4-BE49-F238E27FC236}">
                  <a16:creationId xmlns:a16="http://schemas.microsoft.com/office/drawing/2014/main" id="{A8AD1BD7-4768-3ECA-93D0-4738BD2F75F0}"/>
                </a:ext>
              </a:extLst>
            </p:cNvPr>
            <p:cNvSpPr txBox="1"/>
            <p:nvPr/>
          </p:nvSpPr>
          <p:spPr>
            <a:xfrm>
              <a:off x="5004048" y="1555406"/>
              <a:ext cx="849589" cy="407120"/>
            </a:xfrm>
            <a:prstGeom prst="rect">
              <a:avLst/>
            </a:prstGeom>
            <a:noFill/>
          </p:spPr>
          <p:txBody>
            <a:bodyPr wrap="square">
              <a:spAutoFit/>
            </a:bodyPr>
            <a:lstStyle/>
            <a:p>
              <a:pPr algn="ctr">
                <a:defRPr/>
              </a:pPr>
              <a:r>
                <a:rPr lang="zh-TW" altLang="zh-TW" sz="2000" b="1" kern="0" dirty="0">
                  <a:solidFill>
                    <a:prstClr val="black"/>
                  </a:solidFill>
                  <a:latin typeface="Microsoft YaHei" panose="020B0503020204020204" pitchFamily="34" charset="-122"/>
                  <a:ea typeface="Microsoft YaHei" panose="020B0503020204020204" pitchFamily="34" charset="-122"/>
                </a:rPr>
                <a:t>社區</a:t>
              </a:r>
              <a:endParaRPr lang="en-US" altLang="zh-TW" sz="2000" b="1" kern="0" dirty="0">
                <a:solidFill>
                  <a:prstClr val="black"/>
                </a:solidFill>
                <a:latin typeface="Microsoft YaHei" panose="020B0503020204020204" pitchFamily="34" charset="-122"/>
                <a:ea typeface="Microsoft YaHei" panose="020B0503020204020204" pitchFamily="34" charset="-122"/>
              </a:endParaRPr>
            </a:p>
          </p:txBody>
        </p:sp>
        <p:sp>
          <p:nvSpPr>
            <p:cNvPr id="21" name="文字方塊 20">
              <a:extLst>
                <a:ext uri="{FF2B5EF4-FFF2-40B4-BE49-F238E27FC236}">
                  <a16:creationId xmlns:a16="http://schemas.microsoft.com/office/drawing/2014/main" id="{A2B2DE84-54DE-B82D-A4E1-873919530B74}"/>
                </a:ext>
              </a:extLst>
            </p:cNvPr>
            <p:cNvSpPr txBox="1"/>
            <p:nvPr/>
          </p:nvSpPr>
          <p:spPr>
            <a:xfrm>
              <a:off x="5948043" y="1346502"/>
              <a:ext cx="2817205" cy="746386"/>
            </a:xfrm>
            <a:prstGeom prst="rect">
              <a:avLst/>
            </a:prstGeom>
            <a:noFill/>
          </p:spPr>
          <p:txBody>
            <a:bodyPr wrap="square">
              <a:spAutoFit/>
            </a:bodyPr>
            <a:lstStyle/>
            <a:p>
              <a:pPr>
                <a:defRPr/>
              </a:pPr>
              <a:r>
                <a:rPr lang="en-US" altLang="zh-TW" sz="2400" b="1" kern="0" dirty="0">
                  <a:solidFill>
                    <a:prstClr val="white"/>
                  </a:solidFill>
                  <a:latin typeface="Microsoft YaHei" panose="020B0503020204020204" pitchFamily="34" charset="-122"/>
                  <a:ea typeface="Microsoft YaHei" panose="020B0503020204020204" pitchFamily="34" charset="-122"/>
                </a:rPr>
                <a:t>S</a:t>
              </a:r>
              <a:r>
                <a:rPr lang="en-US" altLang="zh-TW" b="1" kern="0" dirty="0">
                  <a:solidFill>
                    <a:prstClr val="white"/>
                  </a:solidFill>
                  <a:latin typeface="Microsoft YaHei" panose="020B0503020204020204" pitchFamily="34" charset="-122"/>
                  <a:ea typeface="Microsoft YaHei" panose="020B0503020204020204" pitchFamily="34" charset="-122"/>
                </a:rPr>
                <a:t>ocial impact</a:t>
              </a:r>
            </a:p>
            <a:p>
              <a:pPr>
                <a:defRPr/>
              </a:pPr>
              <a:r>
                <a:rPr lang="zh-TW" altLang="zh-TW" b="1" kern="0" dirty="0">
                  <a:solidFill>
                    <a:prstClr val="white"/>
                  </a:solidFill>
                  <a:latin typeface="Microsoft YaHei" panose="020B0503020204020204" pitchFamily="34" charset="-122"/>
                  <a:ea typeface="Microsoft YaHei" panose="020B0503020204020204" pitchFamily="34" charset="-122"/>
                </a:rPr>
                <a:t>深耕社區展現社會影響力</a:t>
              </a:r>
              <a:r>
                <a:rPr lang="en-US" altLang="zh-TW" b="1" kern="0" dirty="0">
                  <a:solidFill>
                    <a:prstClr val="white"/>
                  </a:solidFill>
                  <a:latin typeface="Microsoft YaHei" panose="020B0503020204020204" pitchFamily="34" charset="-122"/>
                  <a:ea typeface="Microsoft YaHei" panose="020B0503020204020204" pitchFamily="34" charset="-122"/>
                </a:rPr>
                <a:t> </a:t>
              </a:r>
              <a:endParaRPr lang="zh-TW" altLang="en-US" b="1" kern="0" dirty="0">
                <a:solidFill>
                  <a:prstClr val="white"/>
                </a:solidFill>
                <a:latin typeface="Microsoft YaHei" panose="020B0503020204020204" pitchFamily="34" charset="-122"/>
                <a:ea typeface="Microsoft YaHei" panose="020B0503020204020204" pitchFamily="34" charset="-122"/>
              </a:endParaRPr>
            </a:p>
          </p:txBody>
        </p:sp>
        <p:sp>
          <p:nvSpPr>
            <p:cNvPr id="22" name="文字方塊 21">
              <a:extLst>
                <a:ext uri="{FF2B5EF4-FFF2-40B4-BE49-F238E27FC236}">
                  <a16:creationId xmlns:a16="http://schemas.microsoft.com/office/drawing/2014/main" id="{B990D41A-37EF-DEA9-1D42-BC371F438362}"/>
                </a:ext>
              </a:extLst>
            </p:cNvPr>
            <p:cNvSpPr txBox="1"/>
            <p:nvPr/>
          </p:nvSpPr>
          <p:spPr>
            <a:xfrm>
              <a:off x="5004048" y="2585450"/>
              <a:ext cx="849589" cy="407120"/>
            </a:xfrm>
            <a:prstGeom prst="rect">
              <a:avLst/>
            </a:prstGeom>
            <a:noFill/>
          </p:spPr>
          <p:txBody>
            <a:bodyPr wrap="square">
              <a:spAutoFit/>
            </a:bodyPr>
            <a:lstStyle/>
            <a:p>
              <a:pPr algn="ctr">
                <a:defRPr/>
              </a:pPr>
              <a:r>
                <a:rPr lang="zh-TW" altLang="en-US" sz="2000" b="1" kern="0" dirty="0">
                  <a:solidFill>
                    <a:prstClr val="black"/>
                  </a:solidFill>
                  <a:latin typeface="Microsoft YaHei" panose="020B0503020204020204" pitchFamily="34" charset="-122"/>
                  <a:ea typeface="Microsoft YaHei" panose="020B0503020204020204" pitchFamily="34" charset="-122"/>
                </a:rPr>
                <a:t>醫療</a:t>
              </a:r>
              <a:endParaRPr lang="en-US" altLang="zh-TW" sz="2000" b="1" kern="0" dirty="0">
                <a:solidFill>
                  <a:prstClr val="black"/>
                </a:solidFill>
                <a:latin typeface="Microsoft YaHei" panose="020B0503020204020204" pitchFamily="34" charset="-122"/>
                <a:ea typeface="Microsoft YaHei" panose="020B0503020204020204" pitchFamily="34" charset="-122"/>
              </a:endParaRPr>
            </a:p>
          </p:txBody>
        </p:sp>
        <p:sp>
          <p:nvSpPr>
            <p:cNvPr id="23" name="文字方塊 22">
              <a:extLst>
                <a:ext uri="{FF2B5EF4-FFF2-40B4-BE49-F238E27FC236}">
                  <a16:creationId xmlns:a16="http://schemas.microsoft.com/office/drawing/2014/main" id="{82DF1176-2B03-F8E8-DA42-370B0FB2F92D}"/>
                </a:ext>
              </a:extLst>
            </p:cNvPr>
            <p:cNvSpPr txBox="1"/>
            <p:nvPr/>
          </p:nvSpPr>
          <p:spPr>
            <a:xfrm>
              <a:off x="5004048" y="3615494"/>
              <a:ext cx="849589" cy="407120"/>
            </a:xfrm>
            <a:prstGeom prst="rect">
              <a:avLst/>
            </a:prstGeom>
            <a:noFill/>
          </p:spPr>
          <p:txBody>
            <a:bodyPr wrap="square">
              <a:spAutoFit/>
            </a:bodyPr>
            <a:lstStyle/>
            <a:p>
              <a:pPr algn="ctr">
                <a:defRPr/>
              </a:pPr>
              <a:r>
                <a:rPr lang="zh-TW" altLang="en-US" sz="2000" b="1" kern="0" dirty="0">
                  <a:solidFill>
                    <a:prstClr val="black"/>
                  </a:solidFill>
                  <a:latin typeface="Microsoft YaHei" panose="020B0503020204020204" pitchFamily="34" charset="-122"/>
                  <a:ea typeface="Microsoft YaHei" panose="020B0503020204020204" pitchFamily="34" charset="-122"/>
                </a:rPr>
                <a:t>品質</a:t>
              </a:r>
              <a:endParaRPr lang="en-US" altLang="zh-TW" sz="2000" b="1" kern="0" dirty="0">
                <a:solidFill>
                  <a:prstClr val="black"/>
                </a:solidFill>
                <a:latin typeface="Microsoft YaHei" panose="020B0503020204020204" pitchFamily="34" charset="-122"/>
                <a:ea typeface="Microsoft YaHei" panose="020B0503020204020204" pitchFamily="34" charset="-122"/>
              </a:endParaRPr>
            </a:p>
          </p:txBody>
        </p:sp>
        <p:sp>
          <p:nvSpPr>
            <p:cNvPr id="24" name="文字方塊 23">
              <a:extLst>
                <a:ext uri="{FF2B5EF4-FFF2-40B4-BE49-F238E27FC236}">
                  <a16:creationId xmlns:a16="http://schemas.microsoft.com/office/drawing/2014/main" id="{975E6791-CE3E-B7EA-9214-80729F07A2F6}"/>
                </a:ext>
              </a:extLst>
            </p:cNvPr>
            <p:cNvSpPr txBox="1"/>
            <p:nvPr/>
          </p:nvSpPr>
          <p:spPr>
            <a:xfrm>
              <a:off x="5004048" y="4645538"/>
              <a:ext cx="849589" cy="400110"/>
            </a:xfrm>
            <a:prstGeom prst="rect">
              <a:avLst/>
            </a:prstGeom>
            <a:noFill/>
          </p:spPr>
          <p:txBody>
            <a:bodyPr wrap="square">
              <a:spAutoFit/>
            </a:bodyPr>
            <a:lstStyle/>
            <a:p>
              <a:pPr algn="ctr">
                <a:defRPr/>
              </a:pPr>
              <a:r>
                <a:rPr lang="zh-TW" altLang="en-US" sz="2000" b="1" kern="0" dirty="0">
                  <a:solidFill>
                    <a:prstClr val="black"/>
                  </a:solidFill>
                  <a:latin typeface="Microsoft YaHei" panose="020B0503020204020204" pitchFamily="34" charset="-122"/>
                  <a:ea typeface="Microsoft YaHei" panose="020B0503020204020204" pitchFamily="34" charset="-122"/>
                </a:rPr>
                <a:t>研發</a:t>
              </a:r>
              <a:endParaRPr lang="en-US" altLang="zh-TW" sz="2000" b="1" kern="0" dirty="0">
                <a:solidFill>
                  <a:prstClr val="black"/>
                </a:solidFill>
                <a:latin typeface="Microsoft YaHei" panose="020B0503020204020204" pitchFamily="34" charset="-122"/>
                <a:ea typeface="Microsoft YaHei" panose="020B0503020204020204" pitchFamily="34" charset="-122"/>
              </a:endParaRPr>
            </a:p>
          </p:txBody>
        </p:sp>
        <p:sp>
          <p:nvSpPr>
            <p:cNvPr id="25" name="文字方塊 24">
              <a:extLst>
                <a:ext uri="{FF2B5EF4-FFF2-40B4-BE49-F238E27FC236}">
                  <a16:creationId xmlns:a16="http://schemas.microsoft.com/office/drawing/2014/main" id="{3571196E-E84C-A395-8139-E2D5B0ADB9AE}"/>
                </a:ext>
              </a:extLst>
            </p:cNvPr>
            <p:cNvSpPr txBox="1"/>
            <p:nvPr/>
          </p:nvSpPr>
          <p:spPr>
            <a:xfrm>
              <a:off x="5004048" y="5675583"/>
              <a:ext cx="849589" cy="407120"/>
            </a:xfrm>
            <a:prstGeom prst="rect">
              <a:avLst/>
            </a:prstGeom>
            <a:noFill/>
          </p:spPr>
          <p:txBody>
            <a:bodyPr wrap="square">
              <a:spAutoFit/>
            </a:bodyPr>
            <a:lstStyle/>
            <a:p>
              <a:pPr algn="ctr">
                <a:defRPr/>
              </a:pPr>
              <a:r>
                <a:rPr lang="zh-TW" altLang="en-US" sz="2000" b="1" kern="0" dirty="0">
                  <a:solidFill>
                    <a:prstClr val="black"/>
                  </a:solidFill>
                  <a:latin typeface="Microsoft YaHei" panose="020B0503020204020204" pitchFamily="34" charset="-122"/>
                  <a:ea typeface="Microsoft YaHei" panose="020B0503020204020204" pitchFamily="34" charset="-122"/>
                </a:rPr>
                <a:t>教學</a:t>
              </a:r>
              <a:endParaRPr lang="en-US" altLang="zh-TW" sz="2000" b="1" kern="0" dirty="0">
                <a:solidFill>
                  <a:prstClr val="black"/>
                </a:solidFill>
                <a:latin typeface="Microsoft YaHei" panose="020B0503020204020204" pitchFamily="34" charset="-122"/>
                <a:ea typeface="Microsoft YaHei" panose="020B0503020204020204" pitchFamily="34" charset="-122"/>
              </a:endParaRPr>
            </a:p>
          </p:txBody>
        </p:sp>
        <p:sp>
          <p:nvSpPr>
            <p:cNvPr id="26" name="文字方塊 25">
              <a:extLst>
                <a:ext uri="{FF2B5EF4-FFF2-40B4-BE49-F238E27FC236}">
                  <a16:creationId xmlns:a16="http://schemas.microsoft.com/office/drawing/2014/main" id="{A9AEE246-F16D-4E0A-AB1B-4CBD436244ED}"/>
                </a:ext>
              </a:extLst>
            </p:cNvPr>
            <p:cNvSpPr txBox="1"/>
            <p:nvPr/>
          </p:nvSpPr>
          <p:spPr>
            <a:xfrm>
              <a:off x="5938315" y="2367515"/>
              <a:ext cx="2950252" cy="746386"/>
            </a:xfrm>
            <a:prstGeom prst="rect">
              <a:avLst/>
            </a:prstGeom>
            <a:noFill/>
          </p:spPr>
          <p:txBody>
            <a:bodyPr wrap="square">
              <a:spAutoFit/>
            </a:bodyPr>
            <a:lstStyle/>
            <a:p>
              <a:pPr>
                <a:defRPr/>
              </a:pPr>
              <a:r>
                <a:rPr lang="en-US" altLang="zh-TW" sz="2400" b="1" kern="0" dirty="0">
                  <a:solidFill>
                    <a:prstClr val="white"/>
                  </a:solidFill>
                  <a:latin typeface="Microsoft YaHei" panose="020B0503020204020204" pitchFamily="34" charset="-122"/>
                  <a:ea typeface="Microsoft YaHei" panose="020B0503020204020204" pitchFamily="34" charset="-122"/>
                </a:rPr>
                <a:t>M</a:t>
              </a:r>
              <a:r>
                <a:rPr lang="en-US" altLang="zh-TW" b="1" kern="0" dirty="0">
                  <a:solidFill>
                    <a:prstClr val="white"/>
                  </a:solidFill>
                  <a:latin typeface="Microsoft YaHei" panose="020B0503020204020204" pitchFamily="34" charset="-122"/>
                  <a:ea typeface="Microsoft YaHei" panose="020B0503020204020204" pitchFamily="34" charset="-122"/>
                </a:rPr>
                <a:t>edical competence</a:t>
              </a:r>
            </a:p>
            <a:p>
              <a:pPr>
                <a:defRPr/>
              </a:pPr>
              <a:r>
                <a:rPr lang="zh-TW" altLang="zh-TW" b="1" kern="0" dirty="0">
                  <a:solidFill>
                    <a:prstClr val="white"/>
                  </a:solidFill>
                  <a:latin typeface="Microsoft YaHei" panose="020B0503020204020204" pitchFamily="34" charset="-122"/>
                  <a:ea typeface="Microsoft YaHei" panose="020B0503020204020204" pitchFamily="34" charset="-122"/>
                </a:rPr>
                <a:t>強化醫療提供優質的照護</a:t>
              </a:r>
            </a:p>
          </p:txBody>
        </p:sp>
        <p:sp>
          <p:nvSpPr>
            <p:cNvPr id="27" name="文字方塊 26">
              <a:extLst>
                <a:ext uri="{FF2B5EF4-FFF2-40B4-BE49-F238E27FC236}">
                  <a16:creationId xmlns:a16="http://schemas.microsoft.com/office/drawing/2014/main" id="{48CBD126-7341-CED3-5EAC-16DC0CF7CBB5}"/>
                </a:ext>
              </a:extLst>
            </p:cNvPr>
            <p:cNvSpPr txBox="1"/>
            <p:nvPr/>
          </p:nvSpPr>
          <p:spPr>
            <a:xfrm>
              <a:off x="5938315" y="3407983"/>
              <a:ext cx="2950252" cy="746386"/>
            </a:xfrm>
            <a:prstGeom prst="rect">
              <a:avLst/>
            </a:prstGeom>
            <a:noFill/>
          </p:spPr>
          <p:txBody>
            <a:bodyPr wrap="square">
              <a:spAutoFit/>
            </a:bodyPr>
            <a:lstStyle/>
            <a:p>
              <a:pPr>
                <a:defRPr/>
              </a:pPr>
              <a:r>
                <a:rPr lang="en-US" altLang="zh-TW" sz="2400" b="1" kern="0" dirty="0">
                  <a:solidFill>
                    <a:prstClr val="white"/>
                  </a:solidFill>
                  <a:latin typeface="Microsoft YaHei" panose="020B0503020204020204" pitchFamily="34" charset="-122"/>
                  <a:ea typeface="Microsoft YaHei" panose="020B0503020204020204" pitchFamily="34" charset="-122"/>
                </a:rPr>
                <a:t>A</a:t>
              </a:r>
              <a:r>
                <a:rPr lang="en-US" altLang="zh-TW" b="1" kern="0" dirty="0">
                  <a:solidFill>
                    <a:prstClr val="white"/>
                  </a:solidFill>
                  <a:latin typeface="Microsoft YaHei" panose="020B0503020204020204" pitchFamily="34" charset="-122"/>
                  <a:ea typeface="Microsoft YaHei" panose="020B0503020204020204" pitchFamily="34" charset="-122"/>
                </a:rPr>
                <a:t>I hospital</a:t>
              </a:r>
            </a:p>
            <a:p>
              <a:pPr>
                <a:defRPr/>
              </a:pPr>
              <a:r>
                <a:rPr lang="zh-TW" altLang="zh-TW" b="1" kern="0" dirty="0">
                  <a:solidFill>
                    <a:schemeClr val="bg1"/>
                  </a:solidFill>
                  <a:latin typeface="Microsoft YaHei" panose="020B0503020204020204" pitchFamily="34" charset="-122"/>
                  <a:ea typeface="Microsoft YaHei" panose="020B0503020204020204" pitchFamily="34" charset="-122"/>
                </a:rPr>
                <a:t>發展智慧醫院高品質服務</a:t>
              </a:r>
            </a:p>
          </p:txBody>
        </p:sp>
        <p:sp>
          <p:nvSpPr>
            <p:cNvPr id="28" name="文字方塊 27">
              <a:extLst>
                <a:ext uri="{FF2B5EF4-FFF2-40B4-BE49-F238E27FC236}">
                  <a16:creationId xmlns:a16="http://schemas.microsoft.com/office/drawing/2014/main" id="{2A569EF3-5B71-BC8B-D8D6-53999DEA09C3}"/>
                </a:ext>
              </a:extLst>
            </p:cNvPr>
            <p:cNvSpPr txBox="1"/>
            <p:nvPr/>
          </p:nvSpPr>
          <p:spPr>
            <a:xfrm>
              <a:off x="5938315" y="4448451"/>
              <a:ext cx="2950252" cy="746386"/>
            </a:xfrm>
            <a:prstGeom prst="rect">
              <a:avLst/>
            </a:prstGeom>
            <a:noFill/>
          </p:spPr>
          <p:txBody>
            <a:bodyPr wrap="square">
              <a:spAutoFit/>
            </a:bodyPr>
            <a:lstStyle/>
            <a:p>
              <a:pPr>
                <a:defRPr/>
              </a:pPr>
              <a:r>
                <a:rPr lang="en-US" altLang="zh-TW" sz="2400" b="1" kern="0" dirty="0">
                  <a:solidFill>
                    <a:prstClr val="white"/>
                  </a:solidFill>
                  <a:latin typeface="Microsoft YaHei" panose="020B0503020204020204" pitchFamily="34" charset="-122"/>
                  <a:ea typeface="Microsoft YaHei" panose="020B0503020204020204" pitchFamily="34" charset="-122"/>
                </a:rPr>
                <a:t>R</a:t>
              </a:r>
              <a:r>
                <a:rPr lang="en-US" altLang="zh-TW" b="1" kern="0" dirty="0">
                  <a:solidFill>
                    <a:prstClr val="white"/>
                  </a:solidFill>
                  <a:latin typeface="Microsoft YaHei" panose="020B0503020204020204" pitchFamily="34" charset="-122"/>
                  <a:ea typeface="Microsoft YaHei" panose="020B0503020204020204" pitchFamily="34" charset="-122"/>
                </a:rPr>
                <a:t>esearch innovation</a:t>
              </a:r>
            </a:p>
            <a:p>
              <a:pPr>
                <a:defRPr/>
              </a:pPr>
              <a:r>
                <a:rPr lang="zh-TW" altLang="zh-TW" b="1" kern="0" dirty="0">
                  <a:solidFill>
                    <a:schemeClr val="bg1"/>
                  </a:solidFill>
                  <a:latin typeface="Microsoft YaHei" panose="020B0503020204020204" pitchFamily="34" charset="-122"/>
                  <a:ea typeface="Microsoft YaHei" panose="020B0503020204020204" pitchFamily="34" charset="-122"/>
                </a:rPr>
                <a:t>打造卓越創新研</a:t>
              </a:r>
              <a:r>
                <a:rPr lang="zh-TW" altLang="en-US" b="1" kern="0" dirty="0">
                  <a:solidFill>
                    <a:schemeClr val="bg1"/>
                  </a:solidFill>
                  <a:latin typeface="Microsoft YaHei" panose="020B0503020204020204" pitchFamily="34" charset="-122"/>
                  <a:ea typeface="Microsoft YaHei" panose="020B0503020204020204" pitchFamily="34" charset="-122"/>
                </a:rPr>
                <a:t>發</a:t>
              </a:r>
              <a:r>
                <a:rPr lang="zh-TW" altLang="zh-TW" b="1" kern="0" dirty="0">
                  <a:solidFill>
                    <a:schemeClr val="bg1"/>
                  </a:solidFill>
                  <a:latin typeface="Microsoft YaHei" panose="020B0503020204020204" pitchFamily="34" charset="-122"/>
                  <a:ea typeface="Microsoft YaHei" panose="020B0503020204020204" pitchFamily="34" charset="-122"/>
                </a:rPr>
                <a:t>生態圈</a:t>
              </a:r>
            </a:p>
          </p:txBody>
        </p:sp>
        <p:sp>
          <p:nvSpPr>
            <p:cNvPr id="29" name="文字方塊 28">
              <a:extLst>
                <a:ext uri="{FF2B5EF4-FFF2-40B4-BE49-F238E27FC236}">
                  <a16:creationId xmlns:a16="http://schemas.microsoft.com/office/drawing/2014/main" id="{BD919012-0897-4CF6-E6DF-1E302531A160}"/>
                </a:ext>
              </a:extLst>
            </p:cNvPr>
            <p:cNvSpPr txBox="1"/>
            <p:nvPr/>
          </p:nvSpPr>
          <p:spPr>
            <a:xfrm>
              <a:off x="5928587" y="5498648"/>
              <a:ext cx="2879708" cy="746386"/>
            </a:xfrm>
            <a:prstGeom prst="rect">
              <a:avLst/>
            </a:prstGeom>
            <a:noFill/>
          </p:spPr>
          <p:txBody>
            <a:bodyPr wrap="square">
              <a:spAutoFit/>
            </a:bodyPr>
            <a:lstStyle/>
            <a:p>
              <a:pPr>
                <a:defRPr/>
              </a:pPr>
              <a:r>
                <a:rPr lang="en-US" altLang="zh-TW" sz="2400" b="1" kern="0" dirty="0">
                  <a:solidFill>
                    <a:prstClr val="white"/>
                  </a:solidFill>
                  <a:latin typeface="Microsoft YaHei" panose="020B0503020204020204" pitchFamily="34" charset="-122"/>
                  <a:ea typeface="Microsoft YaHei" panose="020B0503020204020204" pitchFamily="34" charset="-122"/>
                </a:rPr>
                <a:t>T</a:t>
              </a:r>
              <a:r>
                <a:rPr lang="en-US" altLang="zh-TW" b="1" kern="0" dirty="0">
                  <a:solidFill>
                    <a:prstClr val="white"/>
                  </a:solidFill>
                  <a:latin typeface="Microsoft YaHei" panose="020B0503020204020204" pitchFamily="34" charset="-122"/>
                  <a:ea typeface="Microsoft YaHei" panose="020B0503020204020204" pitchFamily="34" charset="-122"/>
                </a:rPr>
                <a:t>alent development</a:t>
              </a:r>
            </a:p>
            <a:p>
              <a:pPr>
                <a:defRPr/>
              </a:pPr>
              <a:r>
                <a:rPr lang="zh-TW" altLang="zh-TW" b="1" kern="0" dirty="0">
                  <a:solidFill>
                    <a:schemeClr val="bg1"/>
                  </a:solidFill>
                  <a:latin typeface="Microsoft YaHei" panose="020B0503020204020204" pitchFamily="34" charset="-122"/>
                  <a:ea typeface="Microsoft YaHei" panose="020B0503020204020204" pitchFamily="34" charset="-122"/>
                </a:rPr>
                <a:t>建構優質教學與人才發展</a:t>
              </a:r>
            </a:p>
          </p:txBody>
        </p:sp>
      </p:grpSp>
      <p:sp>
        <p:nvSpPr>
          <p:cNvPr id="42" name="文字方塊 41">
            <a:extLst>
              <a:ext uri="{FF2B5EF4-FFF2-40B4-BE49-F238E27FC236}">
                <a16:creationId xmlns:a16="http://schemas.microsoft.com/office/drawing/2014/main" id="{CDAE2FCE-A643-4667-D930-6025829019C4}"/>
              </a:ext>
            </a:extLst>
          </p:cNvPr>
          <p:cNvSpPr txBox="1"/>
          <p:nvPr/>
        </p:nvSpPr>
        <p:spPr>
          <a:xfrm>
            <a:off x="184742" y="3892986"/>
            <a:ext cx="2659066" cy="400110"/>
          </a:xfrm>
          <a:prstGeom prst="rect">
            <a:avLst/>
          </a:prstGeom>
          <a:noFill/>
        </p:spPr>
        <p:txBody>
          <a:bodyPr wrap="square">
            <a:spAutoFit/>
          </a:bodyPr>
          <a:lstStyle/>
          <a:p>
            <a:pPr algn="ctr">
              <a:defRPr/>
            </a:pPr>
            <a:r>
              <a:rPr lang="zh-TW" altLang="en-US" sz="1000" b="1" spc="209" dirty="0">
                <a:solidFill>
                  <a:schemeClr val="accent1">
                    <a:lumMod val="50000"/>
                  </a:schemeClr>
                </a:solidFill>
                <a:latin typeface="Microsoft YaHei" panose="020B0503020204020204" pitchFamily="34" charset="-122"/>
                <a:ea typeface="Microsoft YaHei" panose="020B0503020204020204" pitchFamily="34" charset="-122"/>
              </a:rPr>
              <a:t>深耕社區、培育人才、創新研發、</a:t>
            </a:r>
            <a:endParaRPr lang="en-US" altLang="zh-TW" sz="1000" b="1" spc="209" dirty="0">
              <a:solidFill>
                <a:schemeClr val="accent1">
                  <a:lumMod val="50000"/>
                </a:schemeClr>
              </a:solidFill>
              <a:latin typeface="Microsoft YaHei" panose="020B0503020204020204" pitchFamily="34" charset="-122"/>
              <a:ea typeface="Microsoft YaHei" panose="020B0503020204020204" pitchFamily="34" charset="-122"/>
            </a:endParaRPr>
          </a:p>
          <a:p>
            <a:pPr algn="ctr">
              <a:defRPr/>
            </a:pPr>
            <a:r>
              <a:rPr lang="zh-TW" altLang="en-US" sz="1000" b="1" spc="209" dirty="0">
                <a:solidFill>
                  <a:schemeClr val="accent1">
                    <a:lumMod val="50000"/>
                  </a:schemeClr>
                </a:solidFill>
                <a:latin typeface="Microsoft YaHei" panose="020B0503020204020204" pitchFamily="34" charset="-122"/>
                <a:ea typeface="Microsoft YaHei" panose="020B0503020204020204" pitchFamily="34" charset="-122"/>
              </a:rPr>
              <a:t>提供以病人為中心的高品質醫療服務</a:t>
            </a:r>
            <a:endParaRPr lang="zh-TW" altLang="en-US" sz="1000" dirty="0"/>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6" y="3429000"/>
            <a:ext cx="2808312" cy="535632"/>
          </a:xfrm>
          <a:prstGeom prst="rect">
            <a:avLst/>
          </a:prstGeom>
        </p:spPr>
      </p:pic>
      <p:sp>
        <p:nvSpPr>
          <p:cNvPr id="44" name="矩形 43"/>
          <p:cNvSpPr/>
          <p:nvPr/>
        </p:nvSpPr>
        <p:spPr>
          <a:xfrm>
            <a:off x="432695" y="476672"/>
            <a:ext cx="8099745" cy="616785"/>
          </a:xfrm>
          <a:prstGeom prst="rect">
            <a:avLst/>
          </a:prstGeom>
        </p:spPr>
        <p:txBody>
          <a:bodyPr wrap="none" lIns="62180" tIns="31090" rIns="62180" bIns="31090">
            <a:spAutoFit/>
          </a:bodyPr>
          <a:lstStyle/>
          <a:p>
            <a:r>
              <a:rPr lang="en-US" altLang="zh-TW" sz="3600" b="1" dirty="0">
                <a:ea typeface="Microsoft YaHei" panose="020B0503020204020204" pitchFamily="34" charset="-122"/>
                <a:cs typeface="+mj-cs"/>
              </a:rPr>
              <a:t>SMART strategy for hospital management</a:t>
            </a:r>
            <a:endParaRPr lang="zh-TW" altLang="en-US" sz="3600" b="1" dirty="0">
              <a:ea typeface="Microsoft YaHei" panose="020B0503020204020204" pitchFamily="34" charset="-122"/>
              <a:cs typeface="+mj-cs"/>
            </a:endParaRPr>
          </a:p>
        </p:txBody>
      </p:sp>
      <p:sp>
        <p:nvSpPr>
          <p:cNvPr id="6" name="文字方塊 5"/>
          <p:cNvSpPr txBox="1"/>
          <p:nvPr/>
        </p:nvSpPr>
        <p:spPr>
          <a:xfrm>
            <a:off x="1043608" y="2996952"/>
            <a:ext cx="1152128" cy="400110"/>
          </a:xfrm>
          <a:prstGeom prst="rect">
            <a:avLst/>
          </a:prstGeom>
          <a:solidFill>
            <a:srgbClr val="C00000"/>
          </a:solidFill>
          <a:ln>
            <a:solidFill>
              <a:srgbClr val="C00000"/>
            </a:solidFill>
          </a:ln>
        </p:spPr>
        <p:txBody>
          <a:bodyPr wrap="square" rtlCol="0">
            <a:spAutoFit/>
          </a:bodyPr>
          <a:lstStyle/>
          <a:p>
            <a:pPr algn="ctr"/>
            <a:r>
              <a:rPr lang="en-US" altLang="zh-TW" sz="2000" b="1" dirty="0" smtClean="0">
                <a:solidFill>
                  <a:schemeClr val="bg1"/>
                </a:solidFill>
              </a:rPr>
              <a:t>VISION</a:t>
            </a:r>
            <a:endParaRPr lang="zh-TW" altLang="en-US" sz="2000" b="1" dirty="0">
              <a:solidFill>
                <a:schemeClr val="bg1"/>
              </a:solidFill>
            </a:endParaRPr>
          </a:p>
        </p:txBody>
      </p:sp>
    </p:spTree>
    <p:extLst>
      <p:ext uri="{BB962C8B-B14F-4D97-AF65-F5344CB8AC3E}">
        <p14:creationId xmlns:p14="http://schemas.microsoft.com/office/powerpoint/2010/main" val="27549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971536-8040-9D4C-AFFB-E70F29DDED0F}"/>
              </a:ext>
            </a:extLst>
          </p:cNvPr>
          <p:cNvSpPr>
            <a:spLocks noGrp="1"/>
          </p:cNvSpPr>
          <p:nvPr>
            <p:ph type="title"/>
          </p:nvPr>
        </p:nvSpPr>
        <p:spPr>
          <a:xfrm>
            <a:off x="374848" y="197768"/>
            <a:ext cx="8229600" cy="1143000"/>
          </a:xfrm>
        </p:spPr>
        <p:txBody>
          <a:bodyPr>
            <a:normAutofit/>
          </a:bodyPr>
          <a:lstStyle/>
          <a:p>
            <a:r>
              <a:rPr kumimoji="1" lang="en-US" altLang="zh-TW" sz="3600" dirty="0">
                <a:latin typeface="+mj-lt"/>
              </a:rPr>
              <a:t>My transplant journey </a:t>
            </a:r>
            <a:r>
              <a:rPr kumimoji="1" lang="en-US" altLang="zh-TW" sz="3600" dirty="0" smtClean="0">
                <a:latin typeface="+mj-lt"/>
              </a:rPr>
              <a:t>I </a:t>
            </a:r>
            <a:r>
              <a:rPr kumimoji="1" lang="en-US" altLang="zh-TW" sz="2400" dirty="0" smtClean="0">
                <a:latin typeface="+mj-lt"/>
              </a:rPr>
              <a:t>– MC Lee, M.D.</a:t>
            </a:r>
            <a:endParaRPr kumimoji="1" lang="zh-TW" altLang="en-US" sz="2400" dirty="0">
              <a:latin typeface="+mj-lt"/>
            </a:endParaRPr>
          </a:p>
        </p:txBody>
      </p:sp>
      <p:sp>
        <p:nvSpPr>
          <p:cNvPr id="3" name="內容版面配置區 2">
            <a:extLst>
              <a:ext uri="{FF2B5EF4-FFF2-40B4-BE49-F238E27FC236}">
                <a16:creationId xmlns:a16="http://schemas.microsoft.com/office/drawing/2014/main" id="{7832B7A5-9E6B-DC42-B1B7-BA6E2E33F597}"/>
              </a:ext>
            </a:extLst>
          </p:cNvPr>
          <p:cNvSpPr>
            <a:spLocks noGrp="1"/>
          </p:cNvSpPr>
          <p:nvPr>
            <p:ph idx="1"/>
          </p:nvPr>
        </p:nvSpPr>
        <p:spPr>
          <a:xfrm>
            <a:off x="395536" y="1412776"/>
            <a:ext cx="8352928" cy="4994015"/>
          </a:xfrm>
        </p:spPr>
        <p:txBody>
          <a:bodyPr>
            <a:noAutofit/>
          </a:bodyPr>
          <a:lstStyle/>
          <a:p>
            <a:pPr>
              <a:lnSpc>
                <a:spcPct val="100000"/>
              </a:lnSpc>
              <a:spcBef>
                <a:spcPts val="600"/>
              </a:spcBef>
            </a:pPr>
            <a:r>
              <a:rPr kumimoji="1" lang="en-US" altLang="zh-TW" sz="2000" dirty="0">
                <a:latin typeface="+mj-lt"/>
              </a:rPr>
              <a:t>Transplantation surgery, 1996-2023</a:t>
            </a:r>
          </a:p>
          <a:p>
            <a:pPr lvl="1">
              <a:lnSpc>
                <a:spcPct val="100000"/>
              </a:lnSpc>
              <a:spcBef>
                <a:spcPts val="600"/>
              </a:spcBef>
            </a:pPr>
            <a:r>
              <a:rPr kumimoji="1" lang="en-US" altLang="zh-TW" sz="2000" dirty="0">
                <a:latin typeface="+mj-lt"/>
              </a:rPr>
              <a:t>Kidney transplantation, visiting research fellow</a:t>
            </a:r>
          </a:p>
          <a:p>
            <a:pPr lvl="2">
              <a:lnSpc>
                <a:spcPct val="100000"/>
              </a:lnSpc>
              <a:spcBef>
                <a:spcPts val="600"/>
              </a:spcBef>
            </a:pPr>
            <a:r>
              <a:rPr kumimoji="1" lang="en-US" altLang="zh-TW" sz="2000" dirty="0">
                <a:latin typeface="+mj-lt"/>
              </a:rPr>
              <a:t>National Taiwan University Hospital, Taiwan, 1996. (Prof. Lee PH)</a:t>
            </a:r>
          </a:p>
          <a:p>
            <a:pPr lvl="2">
              <a:lnSpc>
                <a:spcPct val="100000"/>
              </a:lnSpc>
              <a:spcBef>
                <a:spcPts val="600"/>
              </a:spcBef>
            </a:pPr>
            <a:r>
              <a:rPr kumimoji="1" lang="en-US" altLang="zh-TW" sz="2000" dirty="0">
                <a:latin typeface="+mj-lt"/>
              </a:rPr>
              <a:t>Tokyo Women’s Medical University Hospital, Japan, 2008.  (Prof. Tanabe K.)</a:t>
            </a:r>
          </a:p>
          <a:p>
            <a:pPr lvl="1">
              <a:lnSpc>
                <a:spcPct val="100000"/>
              </a:lnSpc>
              <a:spcBef>
                <a:spcPts val="600"/>
              </a:spcBef>
            </a:pPr>
            <a:r>
              <a:rPr kumimoji="1" lang="en-US" altLang="zh-TW" sz="2000" dirty="0">
                <a:latin typeface="+mj-lt"/>
              </a:rPr>
              <a:t>Liver &amp;</a:t>
            </a:r>
            <a:r>
              <a:rPr kumimoji="1" lang="zh-TW" altLang="en-US" sz="2000" dirty="0">
                <a:latin typeface="+mj-lt"/>
              </a:rPr>
              <a:t> </a:t>
            </a:r>
            <a:r>
              <a:rPr kumimoji="1" lang="en-US" altLang="zh-TW" sz="2000" dirty="0">
                <a:latin typeface="+mj-lt"/>
              </a:rPr>
              <a:t>pancreatic transplantation, visiting research fellow</a:t>
            </a:r>
          </a:p>
          <a:p>
            <a:pPr lvl="2">
              <a:lnSpc>
                <a:spcPct val="100000"/>
              </a:lnSpc>
              <a:spcBef>
                <a:spcPts val="600"/>
              </a:spcBef>
            </a:pPr>
            <a:r>
              <a:rPr kumimoji="1" lang="en-US" altLang="zh-TW" sz="2000" dirty="0">
                <a:latin typeface="+mj-lt"/>
              </a:rPr>
              <a:t>Thomas E. </a:t>
            </a:r>
            <a:r>
              <a:rPr kumimoji="1" lang="en-US" altLang="zh-TW" sz="2000" dirty="0" err="1">
                <a:latin typeface="+mj-lt"/>
              </a:rPr>
              <a:t>Starzl</a:t>
            </a:r>
            <a:r>
              <a:rPr kumimoji="1" lang="en-US" altLang="zh-TW" sz="2000" dirty="0">
                <a:latin typeface="+mj-lt"/>
              </a:rPr>
              <a:t> Transplantation Institute, University of Pittsburgh Medical Center, USA, 1997. (Prof. Thomas E. </a:t>
            </a:r>
            <a:r>
              <a:rPr kumimoji="1" lang="en-US" altLang="zh-TW" sz="2000" dirty="0" err="1">
                <a:latin typeface="+mj-lt"/>
              </a:rPr>
              <a:t>Starzl</a:t>
            </a:r>
            <a:r>
              <a:rPr kumimoji="1" lang="en-US" altLang="zh-TW" sz="2000" dirty="0">
                <a:latin typeface="+mj-lt"/>
              </a:rPr>
              <a:t>)</a:t>
            </a:r>
          </a:p>
          <a:p>
            <a:pPr lvl="2">
              <a:lnSpc>
                <a:spcPct val="100000"/>
              </a:lnSpc>
              <a:spcBef>
                <a:spcPts val="600"/>
              </a:spcBef>
            </a:pPr>
            <a:r>
              <a:rPr kumimoji="1" lang="en-US" altLang="zh-TW" sz="2000" dirty="0">
                <a:latin typeface="+mj-lt"/>
              </a:rPr>
              <a:t>Kyoto University Hospital, Japan, 2005. (Prof. </a:t>
            </a:r>
            <a:r>
              <a:rPr kumimoji="1" lang="en-US" altLang="zh-TW" sz="2000" dirty="0" err="1">
                <a:latin typeface="+mj-lt"/>
              </a:rPr>
              <a:t>Egawa</a:t>
            </a:r>
            <a:r>
              <a:rPr kumimoji="1" lang="en-US" altLang="zh-TW" sz="2000" dirty="0">
                <a:latin typeface="+mj-lt"/>
              </a:rPr>
              <a:t> H.)</a:t>
            </a:r>
          </a:p>
          <a:p>
            <a:pPr lvl="1">
              <a:lnSpc>
                <a:spcPct val="100000"/>
              </a:lnSpc>
              <a:spcBef>
                <a:spcPts val="600"/>
              </a:spcBef>
            </a:pPr>
            <a:r>
              <a:rPr kumimoji="1" lang="en-US" altLang="zh-TW" sz="2000" dirty="0">
                <a:latin typeface="+mj-lt"/>
              </a:rPr>
              <a:t>Clinical transplantation </a:t>
            </a:r>
          </a:p>
          <a:p>
            <a:pPr lvl="2">
              <a:lnSpc>
                <a:spcPct val="100000"/>
              </a:lnSpc>
              <a:spcBef>
                <a:spcPts val="600"/>
              </a:spcBef>
            </a:pPr>
            <a:r>
              <a:rPr kumimoji="1" lang="en-US" altLang="zh-TW" sz="2000" dirty="0">
                <a:latin typeface="+mj-lt"/>
              </a:rPr>
              <a:t>TCH era (1997.5-2021.6): 173 DDKT, 65 LDKT, 45 DDLT, 36 LDLT</a:t>
            </a:r>
          </a:p>
          <a:p>
            <a:pPr lvl="2">
              <a:lnSpc>
                <a:spcPct val="100000"/>
              </a:lnSpc>
              <a:spcBef>
                <a:spcPts val="600"/>
              </a:spcBef>
            </a:pPr>
            <a:r>
              <a:rPr kumimoji="1" lang="en-US" altLang="zh-TW" sz="2000" dirty="0">
                <a:latin typeface="+mj-lt"/>
              </a:rPr>
              <a:t>TMU era (2021.8-2023.6): 21 DDKT, 13 LDKT, 3 DDLT, 5 LDLT</a:t>
            </a:r>
          </a:p>
          <a:p>
            <a:pPr lvl="1">
              <a:lnSpc>
                <a:spcPct val="100000"/>
              </a:lnSpc>
              <a:spcBef>
                <a:spcPts val="600"/>
              </a:spcBef>
            </a:pPr>
            <a:r>
              <a:rPr kumimoji="1" lang="en-US" altLang="zh-TW" sz="2000" dirty="0">
                <a:latin typeface="+mj-lt"/>
              </a:rPr>
              <a:t>Story is still on going</a:t>
            </a:r>
          </a:p>
          <a:p>
            <a:pPr marL="914400" lvl="2" indent="0">
              <a:lnSpc>
                <a:spcPct val="100000"/>
              </a:lnSpc>
              <a:spcBef>
                <a:spcPts val="600"/>
              </a:spcBef>
              <a:buNone/>
            </a:pPr>
            <a:endParaRPr kumimoji="1" lang="en-US" altLang="zh-TW" sz="2000" dirty="0">
              <a:latin typeface="+mj-lt"/>
            </a:endParaRPr>
          </a:p>
          <a:p>
            <a:pPr marL="457200" lvl="1" indent="0">
              <a:lnSpc>
                <a:spcPct val="100000"/>
              </a:lnSpc>
              <a:spcBef>
                <a:spcPts val="600"/>
              </a:spcBef>
              <a:buNone/>
            </a:pPr>
            <a:r>
              <a:rPr kumimoji="1" lang="en-US" altLang="zh-TW" sz="2000" dirty="0">
                <a:latin typeface="+mj-lt"/>
              </a:rPr>
              <a:t> </a:t>
            </a:r>
          </a:p>
        </p:txBody>
      </p:sp>
      <p:pic>
        <p:nvPicPr>
          <p:cNvPr id="4" name="圖片 3"/>
          <p:cNvPicPr>
            <a:picLocks noChangeAspect="1"/>
          </p:cNvPicPr>
          <p:nvPr/>
        </p:nvPicPr>
        <p:blipFill rotWithShape="1">
          <a:blip r:embed="rId2" cstate="email">
            <a:extLst>
              <a:ext uri="{28A0092B-C50C-407E-A947-70E740481C1C}">
                <a14:useLocalDpi xmlns:a14="http://schemas.microsoft.com/office/drawing/2010/main" val="0"/>
              </a:ext>
            </a:extLst>
          </a:blip>
          <a:srcRect l="-2532" t="26293" r="10540" b="-1272"/>
          <a:stretch/>
        </p:blipFill>
        <p:spPr>
          <a:xfrm>
            <a:off x="7308304" y="116632"/>
            <a:ext cx="1575365" cy="1783145"/>
          </a:xfrm>
          <a:prstGeom prst="ellipse">
            <a:avLst/>
          </a:prstGeom>
          <a:ln>
            <a:noFill/>
          </a:ln>
          <a:effectLst>
            <a:softEdge rad="112500"/>
          </a:effectLst>
        </p:spPr>
      </p:pic>
      <p:sp>
        <p:nvSpPr>
          <p:cNvPr id="5" name="投影片編號版面配置區 1">
            <a:extLst>
              <a:ext uri="{FF2B5EF4-FFF2-40B4-BE49-F238E27FC236}">
                <a16:creationId xmlns:a16="http://schemas.microsoft.com/office/drawing/2014/main" id="{D6746F71-BCC9-C346-9DBB-8E64E42573AD}"/>
              </a:ext>
            </a:extLst>
          </p:cNvPr>
          <p:cNvSpPr>
            <a:spLocks noGrp="1"/>
          </p:cNvSpPr>
          <p:nvPr>
            <p:ph type="sldNum" sz="quarter" idx="12"/>
          </p:nvPr>
        </p:nvSpPr>
        <p:spPr>
          <a:xfrm>
            <a:off x="7020272" y="6356350"/>
            <a:ext cx="2133600" cy="365125"/>
          </a:xfrm>
        </p:spPr>
        <p:txBody>
          <a:bodyPr/>
          <a:lstStyle/>
          <a:p>
            <a:fld id="{466F28E6-D65F-47F6-85C8-B4A5DF6798C5}" type="slidenum">
              <a:rPr lang="zh-TW" altLang="en-US" smtClean="0"/>
              <a:pPr/>
              <a:t>9</a:t>
            </a:fld>
            <a:endParaRPr lang="zh-TW" altLang="en-US" dirty="0"/>
          </a:p>
        </p:txBody>
      </p:sp>
    </p:spTree>
    <p:extLst>
      <p:ext uri="{BB962C8B-B14F-4D97-AF65-F5344CB8AC3E}">
        <p14:creationId xmlns:p14="http://schemas.microsoft.com/office/powerpoint/2010/main" val="14971279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官方簡報範本2-淺色   (2)">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TotalTime>
  <Words>1508</Words>
  <Application>Microsoft Office PowerPoint</Application>
  <PresentationFormat>如螢幕大小 (4:3)</PresentationFormat>
  <Paragraphs>501</Paragraphs>
  <Slides>23</Slides>
  <Notes>6</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23</vt:i4>
      </vt:variant>
    </vt:vector>
  </HeadingPairs>
  <TitlesOfParts>
    <vt:vector size="35" baseType="lpstr">
      <vt:lpstr>Microsoft YaHei</vt:lpstr>
      <vt:lpstr>SimSun</vt:lpstr>
      <vt:lpstr>微軟正黑體</vt:lpstr>
      <vt:lpstr>微軟正黑體</vt:lpstr>
      <vt:lpstr>新細明體</vt:lpstr>
      <vt:lpstr>標楷體</vt:lpstr>
      <vt:lpstr>Arial</vt:lpstr>
      <vt:lpstr>Arial Black</vt:lpstr>
      <vt:lpstr>Calibri</vt:lpstr>
      <vt:lpstr>Times New Roman</vt:lpstr>
      <vt:lpstr>Wingdings</vt:lpstr>
      <vt:lpstr>官方簡報範本2-淺色   (2)</vt:lpstr>
      <vt:lpstr>Organ Transplantation in  Wan Fan Hospital</vt:lpstr>
      <vt:lpstr>PowerPoint 簡報</vt:lpstr>
      <vt:lpstr>PowerPoint 簡報</vt:lpstr>
      <vt:lpstr>History </vt:lpstr>
      <vt:lpstr>PowerPoint 簡報</vt:lpstr>
      <vt:lpstr>PowerPoint 簡報</vt:lpstr>
      <vt:lpstr>Academic position</vt:lpstr>
      <vt:lpstr>PowerPoint 簡報</vt:lpstr>
      <vt:lpstr>My transplant journey I – MC Lee, M.D.</vt:lpstr>
      <vt:lpstr>My transplant journey II – MC Lee, M.D.</vt:lpstr>
      <vt:lpstr>First organ transplantation in Taiwan</vt:lpstr>
      <vt:lpstr>PowerPoint 簡報</vt:lpstr>
      <vt:lpstr>Organ Procurement Organization  in Taiwan </vt:lpstr>
      <vt:lpstr>PowerPoint 簡報</vt:lpstr>
      <vt:lpstr>PowerPoint 簡報</vt:lpstr>
      <vt:lpstr>TMU-RCOT</vt:lpstr>
      <vt:lpstr>PowerPoint 簡報</vt:lpstr>
      <vt:lpstr>Members - 4 KTX, 2 LTX, 2 HTX</vt:lpstr>
      <vt:lpstr>Organ donation in Wan Fang Hospital </vt:lpstr>
      <vt:lpstr>Organ transplantation in Wan Fang Hospital </vt:lpstr>
      <vt:lpstr>Milestone in organ transplantation </vt:lpstr>
      <vt:lpstr>Human Organ Transplantation Act</vt:lpstr>
      <vt:lpstr>I-CARE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Bella</dc:creator>
  <cp:lastModifiedBy>李明哲 110158</cp:lastModifiedBy>
  <cp:revision>45</cp:revision>
  <dcterms:created xsi:type="dcterms:W3CDTF">2021-01-28T08:15:23Z</dcterms:created>
  <dcterms:modified xsi:type="dcterms:W3CDTF">2023-07-31T03:44:57Z</dcterms:modified>
</cp:coreProperties>
</file>